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58" r:id="rId1"/>
  </p:sldMasterIdLst>
  <p:notesMasterIdLst>
    <p:notesMasterId r:id="rId32"/>
  </p:notesMasterIdLst>
  <p:sldIdLst>
    <p:sldId id="256" r:id="rId2"/>
    <p:sldId id="265" r:id="rId3"/>
    <p:sldId id="258" r:id="rId4"/>
    <p:sldId id="281" r:id="rId5"/>
    <p:sldId id="282" r:id="rId6"/>
    <p:sldId id="283" r:id="rId7"/>
    <p:sldId id="284" r:id="rId8"/>
    <p:sldId id="285" r:id="rId9"/>
    <p:sldId id="259" r:id="rId10"/>
    <p:sldId id="274" r:id="rId11"/>
    <p:sldId id="261" r:id="rId12"/>
    <p:sldId id="291" r:id="rId13"/>
    <p:sldId id="292" r:id="rId14"/>
    <p:sldId id="297" r:id="rId15"/>
    <p:sldId id="299" r:id="rId16"/>
    <p:sldId id="319" r:id="rId17"/>
    <p:sldId id="308" r:id="rId18"/>
    <p:sldId id="303" r:id="rId19"/>
    <p:sldId id="304" r:id="rId20"/>
    <p:sldId id="320" r:id="rId21"/>
    <p:sldId id="313" r:id="rId22"/>
    <p:sldId id="315" r:id="rId23"/>
    <p:sldId id="316" r:id="rId24"/>
    <p:sldId id="322" r:id="rId25"/>
    <p:sldId id="317" r:id="rId26"/>
    <p:sldId id="310" r:id="rId27"/>
    <p:sldId id="263" r:id="rId28"/>
    <p:sldId id="321" r:id="rId29"/>
    <p:sldId id="280" r:id="rId30"/>
    <p:sldId id="286"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79" autoAdjust="0"/>
    <p:restoredTop sz="92135" autoAdjust="0"/>
  </p:normalViewPr>
  <p:slideViewPr>
    <p:cSldViewPr snapToGrid="0">
      <p:cViewPr varScale="1">
        <p:scale>
          <a:sx n="90" d="100"/>
          <a:sy n="90" d="100"/>
        </p:scale>
        <p:origin x="629"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D1E085-F9EB-4319-AD8E-3F6D41D181B6}" type="datetimeFigureOut">
              <a:rPr lang="en-IN" smtClean="0"/>
              <a:pPr/>
              <a:t>14-06-2024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6D4832-6F5D-448C-A403-654A459AC470}" type="slidenum">
              <a:rPr lang="en-IN" smtClean="0"/>
              <a:pPr/>
              <a:t>‹#›</a:t>
            </a:fld>
            <a:endParaRPr lang="en-IN"/>
          </a:p>
        </p:txBody>
      </p:sp>
    </p:spTree>
    <p:extLst>
      <p:ext uri="{BB962C8B-B14F-4D97-AF65-F5344CB8AC3E}">
        <p14:creationId xmlns:p14="http://schemas.microsoft.com/office/powerpoint/2010/main" val="353454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pPr/>
              <a:t>6/14/2024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709313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pPr/>
              <a:t>6/14/2024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617548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pPr/>
              <a:t>6/14/2024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9319337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pPr/>
              <a:t>6/14/2024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660017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pPr/>
              <a:t>6/14/2024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9837696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pPr/>
              <a:t>6/14/2024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924867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pPr/>
              <a:t>6/14/2024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80536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pPr/>
              <a:t>6/14/2024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562789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pPr/>
              <a:t>6/14/2024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755924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pPr/>
              <a:t>6/14/2024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436982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pPr/>
              <a:t>6/14/2024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736230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pPr/>
              <a:t>6/14/2024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30697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pPr/>
              <a:t>6/14/2024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784597325"/>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8DB246-2B9A-1920-826A-928071F44776}"/>
              </a:ext>
            </a:extLst>
          </p:cNvPr>
          <p:cNvSpPr txBox="1"/>
          <p:nvPr/>
        </p:nvSpPr>
        <p:spPr>
          <a:xfrm>
            <a:off x="0" y="-44490"/>
            <a:ext cx="12192000" cy="2230867"/>
          </a:xfrm>
          <a:prstGeom prst="rect">
            <a:avLst/>
          </a:prstGeom>
          <a:noFill/>
        </p:spPr>
        <p:txBody>
          <a:bodyPr wrap="square">
            <a:spAutoFit/>
          </a:bodyPr>
          <a:lstStyle/>
          <a:p>
            <a:pPr algn="ctr">
              <a:lnSpc>
                <a:spcPct val="150000"/>
              </a:lnSpc>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A Major Project Review </a:t>
            </a:r>
            <a:endParaRPr lang="en-IN" sz="2000" kern="100" dirty="0">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50000"/>
              </a:lnSpc>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On</a:t>
            </a:r>
          </a:p>
          <a:p>
            <a:pPr algn="ctr">
              <a:lnSpc>
                <a:spcPct val="150000"/>
              </a:lnSpc>
            </a:pPr>
            <a:r>
              <a:rPr lang="en-GB" sz="2800"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ea typeface="Times New Roman" panose="02020603050405020304" pitchFamily="18" charset="0"/>
              </a:rPr>
              <a:t>DESIGN</a:t>
            </a:r>
            <a:r>
              <a:rPr lang="en-US" sz="2800" b="1" spc="-25" dirty="0">
                <a:latin typeface="Times New Roman" panose="02020603050405020304" pitchFamily="18" charset="0"/>
                <a:ea typeface="Times New Roman" panose="02020603050405020304" pitchFamily="18" charset="0"/>
              </a:rPr>
              <a:t> </a:t>
            </a:r>
            <a:r>
              <a:rPr lang="en-US" sz="2800" b="1" dirty="0">
                <a:latin typeface="Times New Roman" panose="02020603050405020304" pitchFamily="18" charset="0"/>
                <a:ea typeface="Times New Roman" panose="02020603050405020304" pitchFamily="18" charset="0"/>
              </a:rPr>
              <a:t>AND</a:t>
            </a:r>
            <a:r>
              <a:rPr lang="en-US" sz="2800" b="1" spc="-20" dirty="0">
                <a:latin typeface="Times New Roman" panose="02020603050405020304" pitchFamily="18" charset="0"/>
                <a:ea typeface="Times New Roman" panose="02020603050405020304" pitchFamily="18" charset="0"/>
              </a:rPr>
              <a:t> </a:t>
            </a:r>
            <a:r>
              <a:rPr lang="en-US" sz="2800" b="1" dirty="0">
                <a:latin typeface="Times New Roman" panose="02020603050405020304" pitchFamily="18" charset="0"/>
                <a:ea typeface="Times New Roman" panose="02020603050405020304" pitchFamily="18" charset="0"/>
              </a:rPr>
              <a:t>FABRICATION</a:t>
            </a:r>
            <a:r>
              <a:rPr lang="en-US" sz="2800" b="1" spc="-25" dirty="0">
                <a:latin typeface="Times New Roman" panose="02020603050405020304" pitchFamily="18" charset="0"/>
                <a:ea typeface="Times New Roman" panose="02020603050405020304" pitchFamily="18" charset="0"/>
              </a:rPr>
              <a:t> </a:t>
            </a:r>
            <a:r>
              <a:rPr lang="en-US" sz="2800" b="1" dirty="0">
                <a:latin typeface="Times New Roman" panose="02020603050405020304" pitchFamily="18" charset="0"/>
                <a:ea typeface="Times New Roman" panose="02020603050405020304" pitchFamily="18" charset="0"/>
              </a:rPr>
              <a:t>OF</a:t>
            </a:r>
            <a:r>
              <a:rPr lang="en-US" sz="2800" b="1" spc="-20" dirty="0">
                <a:latin typeface="Times New Roman" panose="02020603050405020304" pitchFamily="18" charset="0"/>
                <a:ea typeface="Times New Roman" panose="02020603050405020304" pitchFamily="18" charset="0"/>
              </a:rPr>
              <a:t> </a:t>
            </a:r>
            <a:r>
              <a:rPr lang="en-US" sz="2800" b="1" dirty="0">
                <a:latin typeface="Times New Roman" panose="02020603050405020304" pitchFamily="18" charset="0"/>
                <a:ea typeface="Times New Roman" panose="02020603050405020304" pitchFamily="18" charset="0"/>
              </a:rPr>
              <a:t>A</a:t>
            </a:r>
            <a:r>
              <a:rPr lang="en-US" sz="2800" b="1" spc="-40" dirty="0">
                <a:latin typeface="Times New Roman" panose="02020603050405020304" pitchFamily="18" charset="0"/>
                <a:ea typeface="Times New Roman" panose="02020603050405020304" pitchFamily="18" charset="0"/>
              </a:rPr>
              <a:t> </a:t>
            </a:r>
            <a:r>
              <a:rPr lang="en-US" sz="2800" b="1" dirty="0">
                <a:latin typeface="Times New Roman" panose="02020603050405020304" pitchFamily="18" charset="0"/>
                <a:ea typeface="Times New Roman" panose="02020603050405020304" pitchFamily="18" charset="0"/>
              </a:rPr>
              <a:t>LOW-COST HUMAN BODY LOWER LIMB EXOSKELETON WITH EMG</a:t>
            </a:r>
            <a:r>
              <a:rPr lang="en-GB" sz="2800" dirty="0">
                <a:latin typeface="Times New Roman" panose="02020603050405020304" pitchFamily="18" charset="0"/>
                <a:cs typeface="Times New Roman" panose="02020603050405020304" pitchFamily="18" charset="0"/>
              </a:rPr>
              <a:t> </a:t>
            </a:r>
            <a:endParaRPr lang="en-IN" sz="2800" b="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graphicFrame>
        <p:nvGraphicFramePr>
          <p:cNvPr id="9" name="Table 8">
            <a:extLst>
              <a:ext uri="{FF2B5EF4-FFF2-40B4-BE49-F238E27FC236}">
                <a16:creationId xmlns:a16="http://schemas.microsoft.com/office/drawing/2014/main" id="{C9BF933D-BCAD-9AC1-1BE7-C3582A698129}"/>
              </a:ext>
            </a:extLst>
          </p:cNvPr>
          <p:cNvGraphicFramePr>
            <a:graphicFrameLocks noGrp="1"/>
          </p:cNvGraphicFramePr>
          <p:nvPr>
            <p:extLst>
              <p:ext uri="{D42A27DB-BD31-4B8C-83A1-F6EECF244321}">
                <p14:modId xmlns:p14="http://schemas.microsoft.com/office/powerpoint/2010/main" val="319058767"/>
              </p:ext>
            </p:extLst>
          </p:nvPr>
        </p:nvGraphicFramePr>
        <p:xfrm>
          <a:off x="7272282" y="2673921"/>
          <a:ext cx="5249011" cy="967170"/>
        </p:xfrm>
        <a:graphic>
          <a:graphicData uri="http://schemas.openxmlformats.org/drawingml/2006/table">
            <a:tbl>
              <a:tblPr firstRow="1" firstCol="1" bandRow="1">
                <a:tableStyleId>{2D5ABB26-0587-4C30-8999-92F81FD0307C}</a:tableStyleId>
              </a:tblPr>
              <a:tblGrid>
                <a:gridCol w="2507967">
                  <a:extLst>
                    <a:ext uri="{9D8B030D-6E8A-4147-A177-3AD203B41FA5}">
                      <a16:colId xmlns:a16="http://schemas.microsoft.com/office/drawing/2014/main" val="2743804249"/>
                    </a:ext>
                  </a:extLst>
                </a:gridCol>
                <a:gridCol w="2741044">
                  <a:extLst>
                    <a:ext uri="{9D8B030D-6E8A-4147-A177-3AD203B41FA5}">
                      <a16:colId xmlns:a16="http://schemas.microsoft.com/office/drawing/2014/main" val="166325562"/>
                    </a:ext>
                  </a:extLst>
                </a:gridCol>
              </a:tblGrid>
              <a:tr h="0">
                <a:tc>
                  <a:txBody>
                    <a:bodyPr/>
                    <a:lstStyle/>
                    <a:p>
                      <a:pPr algn="just">
                        <a:lnSpc>
                          <a:spcPct val="115000"/>
                        </a:lnSpc>
                        <a:spcAft>
                          <a:spcPts val="800"/>
                        </a:spcAft>
                      </a:pPr>
                      <a:r>
                        <a:rPr lang="en-IN" sz="2000" b="1" kern="100" dirty="0">
                          <a:effectLst/>
                          <a:latin typeface="Times New Roman" panose="02020603050405020304" pitchFamily="18" charset="0"/>
                          <a:cs typeface="Times New Roman" panose="02020603050405020304" pitchFamily="18" charset="0"/>
                        </a:rPr>
                        <a:t>K AKSHITHA </a:t>
                      </a:r>
                      <a:endParaRPr lang="en-IN"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15000"/>
                        </a:lnSpc>
                        <a:spcAft>
                          <a:spcPts val="800"/>
                        </a:spcAft>
                      </a:pPr>
                      <a:r>
                        <a:rPr lang="en-IN" sz="2000" b="1" kern="100" dirty="0">
                          <a:effectLst/>
                          <a:latin typeface="Times New Roman" panose="02020603050405020304" pitchFamily="18" charset="0"/>
                          <a:cs typeface="Times New Roman" panose="02020603050405020304" pitchFamily="18" charset="0"/>
                        </a:rPr>
                        <a:t>(1608-20-735-012)</a:t>
                      </a:r>
                      <a:endParaRPr lang="en-IN"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7876557"/>
                  </a:ext>
                </a:extLst>
              </a:tr>
              <a:tr h="265986">
                <a:tc>
                  <a:txBody>
                    <a:bodyPr/>
                    <a:lstStyle/>
                    <a:p>
                      <a:pPr algn="just">
                        <a:lnSpc>
                          <a:spcPct val="115000"/>
                        </a:lnSpc>
                        <a:spcAft>
                          <a:spcPts val="800"/>
                        </a:spcAft>
                      </a:pPr>
                      <a:r>
                        <a:rPr lang="en-US" sz="2000" b="1" kern="100" dirty="0">
                          <a:effectLst/>
                          <a:latin typeface="Times New Roman" panose="02020603050405020304" pitchFamily="18" charset="0"/>
                          <a:ea typeface="Calibri" panose="020F0502020204030204" pitchFamily="34" charset="0"/>
                          <a:cs typeface="Times New Roman" panose="02020603050405020304" pitchFamily="18" charset="0"/>
                        </a:rPr>
                        <a:t>V</a:t>
                      </a:r>
                      <a:r>
                        <a:rPr lang="en-IN" sz="2000" b="1" kern="100" dirty="0">
                          <a:effectLst/>
                          <a:latin typeface="Times New Roman" panose="02020603050405020304" pitchFamily="18" charset="0"/>
                          <a:ea typeface="Calibri" panose="020F0502020204030204" pitchFamily="34" charset="0"/>
                          <a:cs typeface="Times New Roman" panose="02020603050405020304" pitchFamily="18" charset="0"/>
                        </a:rPr>
                        <a:t> SAI PRIYA</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15000"/>
                        </a:lnSpc>
                        <a:spcAft>
                          <a:spcPts val="800"/>
                        </a:spcAft>
                      </a:pPr>
                      <a:r>
                        <a:rPr lang="en-IN" sz="2000" b="1" kern="100" dirty="0">
                          <a:effectLst/>
                          <a:latin typeface="Times New Roman" panose="02020603050405020304" pitchFamily="18" charset="0"/>
                          <a:cs typeface="Times New Roman" panose="02020603050405020304" pitchFamily="18" charset="0"/>
                        </a:rPr>
                        <a:t>(1608-20-735-035)</a:t>
                      </a:r>
                      <a:endParaRPr lang="en-IN"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35291599"/>
                  </a:ext>
                </a:extLst>
              </a:tr>
              <a:tr h="0">
                <a:tc>
                  <a:txBody>
                    <a:bodyPr/>
                    <a:lstStyle/>
                    <a:p>
                      <a:pPr algn="just">
                        <a:lnSpc>
                          <a:spcPct val="115000"/>
                        </a:lnSpc>
                        <a:spcAft>
                          <a:spcPts val="800"/>
                        </a:spcAft>
                      </a:pPr>
                      <a:r>
                        <a:rPr lang="en-US" sz="2000" b="1" kern="100" dirty="0">
                          <a:effectLst/>
                          <a:latin typeface="Times New Roman" panose="02020603050405020304" pitchFamily="18" charset="0"/>
                          <a:ea typeface="Calibri" panose="020F0502020204030204" pitchFamily="34" charset="0"/>
                          <a:cs typeface="Times New Roman" panose="02020603050405020304" pitchFamily="18" charset="0"/>
                        </a:rPr>
                        <a:t>N</a:t>
                      </a:r>
                      <a:r>
                        <a:rPr lang="en-IN" sz="2000" b="1" kern="100" dirty="0">
                          <a:effectLst/>
                          <a:latin typeface="Times New Roman" panose="02020603050405020304" pitchFamily="18" charset="0"/>
                          <a:ea typeface="Calibri" panose="020F0502020204030204" pitchFamily="34" charset="0"/>
                          <a:cs typeface="Times New Roman" panose="02020603050405020304" pitchFamily="18" charset="0"/>
                        </a:rPr>
                        <a:t> TARUN KUMAR</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15000"/>
                        </a:lnSpc>
                        <a:spcAft>
                          <a:spcPts val="800"/>
                        </a:spcAft>
                      </a:pPr>
                      <a:r>
                        <a:rPr lang="en-IN" sz="2000" b="1" kern="100" dirty="0">
                          <a:effectLst/>
                          <a:latin typeface="Times New Roman" panose="02020603050405020304" pitchFamily="18" charset="0"/>
                          <a:cs typeface="Times New Roman" panose="02020603050405020304" pitchFamily="18" charset="0"/>
                        </a:rPr>
                        <a:t>(1608-20-735-042)</a:t>
                      </a:r>
                      <a:endParaRPr lang="en-IN"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60112901"/>
                  </a:ext>
                </a:extLst>
              </a:tr>
            </a:tbl>
          </a:graphicData>
        </a:graphic>
      </p:graphicFrame>
      <p:pic>
        <p:nvPicPr>
          <p:cNvPr id="10" name="Picture 9">
            <a:extLst>
              <a:ext uri="{FF2B5EF4-FFF2-40B4-BE49-F238E27FC236}">
                <a16:creationId xmlns:a16="http://schemas.microsoft.com/office/drawing/2014/main" id="{166DACA9-4E95-1F38-12BA-9BC3676DBC22}"/>
              </a:ext>
            </a:extLst>
          </p:cNvPr>
          <p:cNvPicPr/>
          <p:nvPr/>
        </p:nvPicPr>
        <p:blipFill>
          <a:blip r:embed="rId2"/>
          <a:stretch>
            <a:fillRect/>
          </a:stretch>
        </p:blipFill>
        <p:spPr>
          <a:xfrm>
            <a:off x="5399776" y="3272525"/>
            <a:ext cx="1392444" cy="1372109"/>
          </a:xfrm>
          <a:prstGeom prst="rect">
            <a:avLst/>
          </a:prstGeom>
        </p:spPr>
      </p:pic>
      <p:sp>
        <p:nvSpPr>
          <p:cNvPr id="11" name="TextBox 10">
            <a:extLst>
              <a:ext uri="{FF2B5EF4-FFF2-40B4-BE49-F238E27FC236}">
                <a16:creationId xmlns:a16="http://schemas.microsoft.com/office/drawing/2014/main" id="{302488CF-0A4E-6760-04ED-080C6C18E480}"/>
              </a:ext>
            </a:extLst>
          </p:cNvPr>
          <p:cNvSpPr txBox="1"/>
          <p:nvPr/>
        </p:nvSpPr>
        <p:spPr>
          <a:xfrm>
            <a:off x="2689360" y="4721164"/>
            <a:ext cx="6813275" cy="2187074"/>
          </a:xfrm>
          <a:prstGeom prst="rect">
            <a:avLst/>
          </a:prstGeom>
          <a:noFill/>
        </p:spPr>
        <p:txBody>
          <a:bodyPr wrap="none" rtlCol="0">
            <a:spAutoFit/>
          </a:bodyPr>
          <a:lstStyle/>
          <a:p>
            <a:pPr algn="ctr">
              <a:lnSpc>
                <a:spcPct val="107000"/>
              </a:lnSpc>
            </a:pPr>
            <a:r>
              <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rPr>
              <a:t>Department of Electronics and Communication Engineering</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pPr>
            <a:r>
              <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rPr>
              <a:t>MATRUSRI ENGINEERING COLLEGE</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pPr>
            <a:r>
              <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rPr>
              <a:t>(An Autonomous Institution)</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pPr>
            <a:r>
              <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rPr>
              <a:t>(Sponsored by Matrusri Education Society, Estd1980, Approved by AICTE)</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pPr>
            <a:r>
              <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rPr>
              <a:t>(Affiliated to Osmania University, Accredited by NAAC A+ &amp; NBA)</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pPr>
            <a:r>
              <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rPr>
              <a:t>#16-1-486, Saidabad, Hyderabad, Telangana-500 059</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pPr>
            <a:r>
              <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rPr>
              <a:t>www.matrusri.edu.in</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800"/>
              </a:spcAft>
            </a:pPr>
            <a:r>
              <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rPr>
              <a:t>2023-2024</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56CAE031-F458-009D-8933-1FE695BF6969}"/>
              </a:ext>
            </a:extLst>
          </p:cNvPr>
          <p:cNvSpPr txBox="1"/>
          <p:nvPr/>
        </p:nvSpPr>
        <p:spPr>
          <a:xfrm>
            <a:off x="557167" y="2378795"/>
            <a:ext cx="4979047" cy="1387367"/>
          </a:xfrm>
          <a:prstGeom prst="rect">
            <a:avLst/>
          </a:prstGeom>
          <a:noFill/>
        </p:spPr>
        <p:txBody>
          <a:bodyPr wrap="square" rtlCol="0">
            <a:spAutoFit/>
          </a:bodyPr>
          <a:lstStyle/>
          <a:p>
            <a:pPr algn="ctr">
              <a:lnSpc>
                <a:spcPct val="107000"/>
              </a:lnSpc>
              <a:tabLst>
                <a:tab pos="3000375" algn="l"/>
              </a:tabLst>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Under the guidance of</a:t>
            </a:r>
          </a:p>
          <a:p>
            <a:pPr algn="ctr">
              <a:lnSpc>
                <a:spcPct val="107000"/>
              </a:lnSpc>
            </a:pPr>
            <a:r>
              <a:rPr lang="en-IN" sz="2000" b="1" kern="100" dirty="0" err="1">
                <a:effectLst/>
                <a:latin typeface="Times New Roman" panose="02020603050405020304" pitchFamily="18" charset="0"/>
                <a:ea typeface="Calibri" panose="020F0502020204030204" pitchFamily="34" charset="0"/>
                <a:cs typeface="Times New Roman" panose="02020603050405020304" pitchFamily="18" charset="0"/>
              </a:rPr>
              <a:t>Dr.Pallavi</a:t>
            </a:r>
            <a:r>
              <a:rPr lang="en-IN" sz="2000" b="1" kern="100" dirty="0">
                <a:effectLst/>
                <a:latin typeface="Times New Roman" panose="02020603050405020304" pitchFamily="18" charset="0"/>
                <a:ea typeface="Calibri" panose="020F0502020204030204" pitchFamily="34" charset="0"/>
                <a:cs typeface="Times New Roman" panose="02020603050405020304" pitchFamily="18" charset="0"/>
              </a:rPr>
              <a:t> Khare</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pP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2000" kern="100" dirty="0" err="1">
                <a:effectLst/>
                <a:latin typeface="Times New Roman" panose="02020603050405020304" pitchFamily="18" charset="0"/>
                <a:ea typeface="Calibri" panose="020F0502020204030204" pitchFamily="34" charset="0"/>
                <a:cs typeface="Times New Roman" panose="02020603050405020304" pitchFamily="18" charset="0"/>
              </a:rPr>
              <a:t>M.Tech</a:t>
            </a: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 Ph. D</a:t>
            </a:r>
          </a:p>
          <a:p>
            <a:pPr algn="ctr">
              <a:lnSpc>
                <a:spcPct val="107000"/>
              </a:lnSpc>
            </a:pPr>
            <a:r>
              <a:rPr lang="en-IN" sz="2000" b="1" kern="100" dirty="0">
                <a:effectLst/>
                <a:latin typeface="Times New Roman" panose="02020603050405020304" pitchFamily="18" charset="0"/>
                <a:ea typeface="Calibri" panose="020F0502020204030204" pitchFamily="34" charset="0"/>
                <a:cs typeface="Times New Roman" panose="02020603050405020304" pitchFamily="18" charset="0"/>
              </a:rPr>
              <a:t>Associate Professor</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42041B4B-3A4E-8868-D079-11E2598256F7}"/>
              </a:ext>
            </a:extLst>
          </p:cNvPr>
          <p:cNvSpPr txBox="1"/>
          <p:nvPr/>
        </p:nvSpPr>
        <p:spPr>
          <a:xfrm>
            <a:off x="9243651" y="2203712"/>
            <a:ext cx="535724"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By</a:t>
            </a:r>
            <a:r>
              <a:rPr lang="en-US" sz="1600" dirty="0">
                <a:latin typeface="Times New Roman" panose="02020603050405020304" pitchFamily="18" charset="0"/>
                <a:cs typeface="Times New Roman" panose="02020603050405020304" pitchFamily="18" charset="0"/>
              </a:rPr>
              <a:t> </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15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697F54-A21F-EC13-E1A4-6D0CC761E87A}"/>
              </a:ext>
            </a:extLst>
          </p:cNvPr>
          <p:cNvSpPr>
            <a:spLocks noGrp="1"/>
          </p:cNvSpPr>
          <p:nvPr>
            <p:ph type="title"/>
          </p:nvPr>
        </p:nvSpPr>
        <p:spPr>
          <a:xfrm>
            <a:off x="-183163" y="-401"/>
            <a:ext cx="12120880" cy="770966"/>
          </a:xfrm>
        </p:spPr>
        <p:txBody>
          <a:bodyPr>
            <a:normAutofit/>
          </a:bodyPr>
          <a:lstStyle/>
          <a:p>
            <a:pPr algn="ctr"/>
            <a:r>
              <a:rPr lang="en-US" b="1" dirty="0">
                <a:latin typeface="Times New Roman" panose="02020603050405020304" pitchFamily="18" charset="0"/>
                <a:cs typeface="Times New Roman" panose="02020603050405020304" pitchFamily="18" charset="0"/>
              </a:rPr>
              <a:t>OBJECTIVE</a:t>
            </a:r>
            <a:endParaRPr lang="en-IN" b="1"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A502DACC-0D03-85CF-6B74-C1FB79923488}"/>
              </a:ext>
            </a:extLst>
          </p:cNvPr>
          <p:cNvSpPr>
            <a:spLocks noGrp="1"/>
          </p:cNvSpPr>
          <p:nvPr>
            <p:ph idx="1"/>
          </p:nvPr>
        </p:nvSpPr>
        <p:spPr>
          <a:xfrm>
            <a:off x="0" y="985421"/>
            <a:ext cx="11694160" cy="3941685"/>
          </a:xfrm>
        </p:spPr>
        <p:txBody>
          <a:bodyPr>
            <a:normAutofit/>
          </a:bodyPr>
          <a:lstStyle/>
          <a:p>
            <a:pPr marL="590550" marR="73660" indent="-285750" algn="just">
              <a:lnSpc>
                <a:spcPct val="150000"/>
              </a:lnSpc>
              <a:spcBef>
                <a:spcPts val="0"/>
              </a:spcBef>
              <a:buFont typeface="Wingdings" panose="05000000000000000000" pitchFamily="2" charset="2"/>
              <a:buChar char="Ø"/>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To create a cost-effective lower limb exoskeleton with Electromyography(EMG) Technology to address mobility challenges in individuals with weakened muscles due to accidents.</a:t>
            </a:r>
            <a:endParaRPr lang="en-IN" sz="1800" dirty="0">
              <a:effectLst/>
              <a:latin typeface="Times New Roman" panose="02020603050405020304" pitchFamily="18" charset="0"/>
              <a:ea typeface="Times New Roman" panose="02020603050405020304" pitchFamily="18" charset="0"/>
            </a:endParaRPr>
          </a:p>
        </p:txBody>
      </p:sp>
      <p:sp>
        <p:nvSpPr>
          <p:cNvPr id="11266" name="AutoShape 2" descr="The Shenzhen Institutes of Advanced Technology (SIAT) lower-limb exoskeleton robot. The left is the mechanical structure diagram, and the right shows the exoskeleton worn by the human.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1268" name="AutoShape 4" descr="The Shenzhen Institutes of Advanced Technology (SIAT) lower-limb exoskeleton robot. The left is the mechanical structure diagram, and the right shows the exoskeleton worn by the human.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1270" name="AutoShape 6" descr="The Shenzhen Institutes of Advanced Technology (SIAT) lower-limb exoskeleton robot. The left is the mechanical structure diagram, and the right shows the exoskeleton worn by the human.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1272" name="AutoShape 8" descr="The Shenzhen Institutes of Advanced Technology (SIAT) lower-limb exoskeleton robot. The left is the mechanical structure diagram, and the right shows the exoskeleton worn by the human.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148" name="Picture 4" descr="Figure 1 from Design and control of the lower limb exoskeleton KIT-EXO-1 |  Semantic Scholar">
            <a:extLst>
              <a:ext uri="{FF2B5EF4-FFF2-40B4-BE49-F238E27FC236}">
                <a16:creationId xmlns:a16="http://schemas.microsoft.com/office/drawing/2014/main" id="{5EF979DC-1120-08C4-4E51-9F9B8FFDCE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5241" y="1956454"/>
            <a:ext cx="4521518" cy="4876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8379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86F89-1C1C-D369-65B1-31C54E6AAAA3}"/>
              </a:ext>
            </a:extLst>
          </p:cNvPr>
          <p:cNvSpPr>
            <a:spLocks noGrp="1"/>
          </p:cNvSpPr>
          <p:nvPr>
            <p:ph type="title" idx="4294967295"/>
          </p:nvPr>
        </p:nvSpPr>
        <p:spPr>
          <a:xfrm>
            <a:off x="0" y="0"/>
            <a:ext cx="12192000" cy="855662"/>
          </a:xfrm>
        </p:spPr>
        <p:txBody>
          <a:bodyPr>
            <a:normAutofit/>
          </a:bodyPr>
          <a:lstStyle/>
          <a:p>
            <a:pPr algn="ctr"/>
            <a:r>
              <a:rPr lang="en-US" b="1" dirty="0">
                <a:latin typeface="Times New Roman" panose="02020603050405020304" pitchFamily="18" charset="0"/>
                <a:cs typeface="Times New Roman" panose="02020603050405020304" pitchFamily="18" charset="0"/>
              </a:rPr>
              <a:t>BLOCK DIAGRAM</a:t>
            </a:r>
            <a:endParaRPr lang="en-IN" b="1"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ACE77D3F-2E10-E427-EA2C-7C6D19D06F72}"/>
              </a:ext>
            </a:extLst>
          </p:cNvPr>
          <p:cNvSpPr/>
          <p:nvPr/>
        </p:nvSpPr>
        <p:spPr>
          <a:xfrm>
            <a:off x="492983" y="2370154"/>
            <a:ext cx="1497204" cy="705897"/>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4" name="Rectangle 3">
            <a:extLst>
              <a:ext uri="{FF2B5EF4-FFF2-40B4-BE49-F238E27FC236}">
                <a16:creationId xmlns:a16="http://schemas.microsoft.com/office/drawing/2014/main" id="{430CA6D6-43F8-B34B-AC95-BB5D85E8159F}"/>
              </a:ext>
            </a:extLst>
          </p:cNvPr>
          <p:cNvSpPr/>
          <p:nvPr/>
        </p:nvSpPr>
        <p:spPr>
          <a:xfrm>
            <a:off x="3767316" y="2980739"/>
            <a:ext cx="1055077" cy="705897"/>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0F43E315-5F29-B81D-A743-162C6187D2E8}"/>
              </a:ext>
            </a:extLst>
          </p:cNvPr>
          <p:cNvSpPr/>
          <p:nvPr/>
        </p:nvSpPr>
        <p:spPr>
          <a:xfrm>
            <a:off x="3660665" y="1612412"/>
            <a:ext cx="1527349" cy="61295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6" name="Rectangle 5">
            <a:extLst>
              <a:ext uri="{FF2B5EF4-FFF2-40B4-BE49-F238E27FC236}">
                <a16:creationId xmlns:a16="http://schemas.microsoft.com/office/drawing/2014/main" id="{D9C6A886-1622-BFA2-D3DE-B1A729D7C8A8}"/>
              </a:ext>
            </a:extLst>
          </p:cNvPr>
          <p:cNvSpPr/>
          <p:nvPr/>
        </p:nvSpPr>
        <p:spPr>
          <a:xfrm>
            <a:off x="5519787" y="3135399"/>
            <a:ext cx="1560411" cy="2601897"/>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8" name="Rectangle 7">
            <a:extLst>
              <a:ext uri="{FF2B5EF4-FFF2-40B4-BE49-F238E27FC236}">
                <a16:creationId xmlns:a16="http://schemas.microsoft.com/office/drawing/2014/main" id="{CEE88A2E-C0A0-2595-1129-4D37C83721FB}"/>
              </a:ext>
            </a:extLst>
          </p:cNvPr>
          <p:cNvSpPr/>
          <p:nvPr/>
        </p:nvSpPr>
        <p:spPr>
          <a:xfrm>
            <a:off x="9714271" y="3406603"/>
            <a:ext cx="1961779" cy="801779"/>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FAE59368-5D40-D3A9-DB9E-A5EA0C3D6D58}"/>
              </a:ext>
            </a:extLst>
          </p:cNvPr>
          <p:cNvSpPr/>
          <p:nvPr/>
        </p:nvSpPr>
        <p:spPr>
          <a:xfrm>
            <a:off x="10224226" y="4932335"/>
            <a:ext cx="1219305" cy="783772"/>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E1B25B5F-E1DE-DAA5-E45F-709E6552E439}"/>
              </a:ext>
            </a:extLst>
          </p:cNvPr>
          <p:cNvSpPr txBox="1"/>
          <p:nvPr/>
        </p:nvSpPr>
        <p:spPr>
          <a:xfrm>
            <a:off x="584047" y="2422814"/>
            <a:ext cx="1315076"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Knee            </a:t>
            </a:r>
          </a:p>
          <a:p>
            <a:r>
              <a:rPr lang="en-US" dirty="0">
                <a:latin typeface="Times New Roman" panose="02020603050405020304" pitchFamily="18" charset="0"/>
                <a:cs typeface="Times New Roman" panose="02020603050405020304" pitchFamily="18" charset="0"/>
              </a:rPr>
              <a:t>    Joint</a:t>
            </a:r>
            <a:endParaRPr lang="en-IN"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99B139CA-E07C-57EB-CA9A-20ACDF6BD4E4}"/>
              </a:ext>
            </a:extLst>
          </p:cNvPr>
          <p:cNvSpPr txBox="1"/>
          <p:nvPr/>
        </p:nvSpPr>
        <p:spPr>
          <a:xfrm>
            <a:off x="3868100" y="1712285"/>
            <a:ext cx="1218363"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Battery 9V</a:t>
            </a:r>
            <a:endParaRPr lang="en-IN"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06090CBB-54A2-CAC7-D51B-51B393086FC3}"/>
              </a:ext>
            </a:extLst>
          </p:cNvPr>
          <p:cNvSpPr txBox="1"/>
          <p:nvPr/>
        </p:nvSpPr>
        <p:spPr>
          <a:xfrm>
            <a:off x="3874635" y="2980739"/>
            <a:ext cx="909375"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EMG Sensor</a:t>
            </a:r>
            <a:endParaRPr lang="en-IN"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5B9BF252-34A2-5B29-5DA4-8526EE973889}"/>
              </a:ext>
            </a:extLst>
          </p:cNvPr>
          <p:cNvSpPr txBox="1"/>
          <p:nvPr/>
        </p:nvSpPr>
        <p:spPr>
          <a:xfrm>
            <a:off x="5519787" y="3935327"/>
            <a:ext cx="1652161"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Arduino</a:t>
            </a:r>
          </a:p>
          <a:p>
            <a:r>
              <a:rPr lang="en-US" dirty="0">
                <a:latin typeface="Times New Roman" panose="02020603050405020304" pitchFamily="18" charset="0"/>
                <a:cs typeface="Times New Roman" panose="02020603050405020304" pitchFamily="18" charset="0"/>
              </a:rPr>
              <a:t>    NANO</a:t>
            </a:r>
          </a:p>
          <a:p>
            <a:r>
              <a:rPr lang="en-US" dirty="0">
                <a:latin typeface="Times New Roman" panose="02020603050405020304" pitchFamily="18" charset="0"/>
                <a:cs typeface="Times New Roman" panose="02020603050405020304" pitchFamily="18" charset="0"/>
              </a:rPr>
              <a:t>(ATmega328P)</a:t>
            </a:r>
          </a:p>
          <a:p>
            <a:endParaRPr lang="en-IN" dirty="0"/>
          </a:p>
        </p:txBody>
      </p:sp>
      <p:sp>
        <p:nvSpPr>
          <p:cNvPr id="25" name="TextBox 24">
            <a:extLst>
              <a:ext uri="{FF2B5EF4-FFF2-40B4-BE49-F238E27FC236}">
                <a16:creationId xmlns:a16="http://schemas.microsoft.com/office/drawing/2014/main" id="{FE1EB9E0-8A81-624E-7C47-B586000136FA}"/>
              </a:ext>
            </a:extLst>
          </p:cNvPr>
          <p:cNvSpPr txBox="1"/>
          <p:nvPr/>
        </p:nvSpPr>
        <p:spPr>
          <a:xfrm>
            <a:off x="9755853" y="3452048"/>
            <a:ext cx="2017373"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 Servo  Motor </a:t>
            </a:r>
          </a:p>
          <a:p>
            <a:pPr algn="ctr"/>
            <a:r>
              <a:rPr lang="en-US" dirty="0">
                <a:latin typeface="Times New Roman" panose="02020603050405020304" pitchFamily="18" charset="0"/>
                <a:cs typeface="Times New Roman" panose="02020603050405020304" pitchFamily="18" charset="0"/>
              </a:rPr>
              <a:t>  MG 995</a:t>
            </a:r>
            <a:endParaRPr lang="en-IN"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3BDE9BB0-AACB-07E6-D15E-85EB34385EF8}"/>
              </a:ext>
            </a:extLst>
          </p:cNvPr>
          <p:cNvSpPr txBox="1"/>
          <p:nvPr/>
        </p:nvSpPr>
        <p:spPr>
          <a:xfrm>
            <a:off x="10211603" y="5132259"/>
            <a:ext cx="1484289"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Exoskeleton</a:t>
            </a:r>
            <a:endParaRPr lang="en-IN" dirty="0">
              <a:latin typeface="Times New Roman" panose="02020603050405020304" pitchFamily="18" charset="0"/>
              <a:cs typeface="Times New Roman" panose="02020603050405020304" pitchFamily="18" charset="0"/>
            </a:endParaRPr>
          </a:p>
        </p:txBody>
      </p:sp>
      <p:cxnSp>
        <p:nvCxnSpPr>
          <p:cNvPr id="55" name="Straight Arrow Connector 54">
            <a:extLst>
              <a:ext uri="{FF2B5EF4-FFF2-40B4-BE49-F238E27FC236}">
                <a16:creationId xmlns:a16="http://schemas.microsoft.com/office/drawing/2014/main" id="{AFCB9597-EA1D-C2DD-CCE4-9F50BC9555F3}"/>
              </a:ext>
            </a:extLst>
          </p:cNvPr>
          <p:cNvCxnSpPr>
            <a:cxnSpLocks/>
            <a:endCxn id="8" idx="1"/>
          </p:cNvCxnSpPr>
          <p:nvPr/>
        </p:nvCxnSpPr>
        <p:spPr>
          <a:xfrm>
            <a:off x="7080198" y="3807493"/>
            <a:ext cx="263407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05ACC758-0C37-4DE3-8E44-233226AC98A4}"/>
              </a:ext>
            </a:extLst>
          </p:cNvPr>
          <p:cNvCxnSpPr>
            <a:cxnSpLocks/>
          </p:cNvCxnSpPr>
          <p:nvPr/>
        </p:nvCxnSpPr>
        <p:spPr>
          <a:xfrm>
            <a:off x="10811112" y="4208382"/>
            <a:ext cx="0" cy="72395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5" name="Rectangle 64">
            <a:extLst>
              <a:ext uri="{FF2B5EF4-FFF2-40B4-BE49-F238E27FC236}">
                <a16:creationId xmlns:a16="http://schemas.microsoft.com/office/drawing/2014/main" id="{8A59D042-7653-7620-0B71-540D5460201F}"/>
              </a:ext>
            </a:extLst>
          </p:cNvPr>
          <p:cNvSpPr/>
          <p:nvPr/>
        </p:nvSpPr>
        <p:spPr>
          <a:xfrm>
            <a:off x="372862" y="1348152"/>
            <a:ext cx="11381173" cy="5274589"/>
          </a:xfrm>
          <a:prstGeom prst="rect">
            <a:avLst/>
          </a:prstGeom>
          <a:no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4E2AA260-3E93-6D43-65FC-2307319D05EE}"/>
              </a:ext>
            </a:extLst>
          </p:cNvPr>
          <p:cNvSpPr/>
          <p:nvPr/>
        </p:nvSpPr>
        <p:spPr>
          <a:xfrm>
            <a:off x="515950" y="3616132"/>
            <a:ext cx="1497204" cy="705897"/>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12" name="TextBox 11">
            <a:extLst>
              <a:ext uri="{FF2B5EF4-FFF2-40B4-BE49-F238E27FC236}">
                <a16:creationId xmlns:a16="http://schemas.microsoft.com/office/drawing/2014/main" id="{D982C0C3-618B-FC26-8338-4378630579FE}"/>
              </a:ext>
            </a:extLst>
          </p:cNvPr>
          <p:cNvSpPr txBox="1"/>
          <p:nvPr/>
        </p:nvSpPr>
        <p:spPr>
          <a:xfrm>
            <a:off x="672852" y="3645914"/>
            <a:ext cx="1315076"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Ankle           </a:t>
            </a:r>
          </a:p>
          <a:p>
            <a:r>
              <a:rPr lang="en-US" dirty="0">
                <a:latin typeface="Times New Roman" panose="02020603050405020304" pitchFamily="18" charset="0"/>
                <a:cs typeface="Times New Roman" panose="02020603050405020304" pitchFamily="18" charset="0"/>
              </a:rPr>
              <a:t>    Joint</a:t>
            </a:r>
            <a:endParaRPr lang="en-IN" dirty="0">
              <a:latin typeface="Times New Roman" panose="02020603050405020304" pitchFamily="18" charset="0"/>
              <a:cs typeface="Times New Roman" panose="02020603050405020304" pitchFamily="18" charset="0"/>
            </a:endParaRPr>
          </a:p>
        </p:txBody>
      </p:sp>
      <p:cxnSp>
        <p:nvCxnSpPr>
          <p:cNvPr id="16" name="Connector: Elbow 15">
            <a:extLst>
              <a:ext uri="{FF2B5EF4-FFF2-40B4-BE49-F238E27FC236}">
                <a16:creationId xmlns:a16="http://schemas.microsoft.com/office/drawing/2014/main" id="{8450AE4F-ED15-C37A-868F-830D464ADDFD}"/>
              </a:ext>
            </a:extLst>
          </p:cNvPr>
          <p:cNvCxnSpPr>
            <a:cxnSpLocks/>
          </p:cNvCxnSpPr>
          <p:nvPr/>
        </p:nvCxnSpPr>
        <p:spPr>
          <a:xfrm rot="16200000" flipH="1">
            <a:off x="1941004" y="2553922"/>
            <a:ext cx="477963" cy="384114"/>
          </a:xfrm>
          <a:prstGeom prst="bent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37" name="Connector: Elbow 36">
            <a:extLst>
              <a:ext uri="{FF2B5EF4-FFF2-40B4-BE49-F238E27FC236}">
                <a16:creationId xmlns:a16="http://schemas.microsoft.com/office/drawing/2014/main" id="{9A72ECCC-A4E9-4BAF-D313-2F71785277B1}"/>
              </a:ext>
            </a:extLst>
          </p:cNvPr>
          <p:cNvCxnSpPr>
            <a:cxnSpLocks/>
          </p:cNvCxnSpPr>
          <p:nvPr/>
        </p:nvCxnSpPr>
        <p:spPr>
          <a:xfrm rot="5400000" flipH="1" flipV="1">
            <a:off x="1967012" y="3713947"/>
            <a:ext cx="478040" cy="364700"/>
          </a:xfrm>
          <a:prstGeom prst="bentConnector3">
            <a:avLst/>
          </a:prstGeom>
          <a:ln w="28575">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D14C5F68-47FE-D917-AF4A-E93FFA132B57}"/>
              </a:ext>
            </a:extLst>
          </p:cNvPr>
          <p:cNvSpPr/>
          <p:nvPr/>
        </p:nvSpPr>
        <p:spPr>
          <a:xfrm>
            <a:off x="2139038" y="3011209"/>
            <a:ext cx="917720" cy="604923"/>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Connector: Elbow 26">
            <a:extLst>
              <a:ext uri="{FF2B5EF4-FFF2-40B4-BE49-F238E27FC236}">
                <a16:creationId xmlns:a16="http://schemas.microsoft.com/office/drawing/2014/main" id="{14AF832B-B276-B582-1327-ACFFECFC723F}"/>
              </a:ext>
            </a:extLst>
          </p:cNvPr>
          <p:cNvCxnSpPr>
            <a:cxnSpLocks/>
            <a:endCxn id="4" idx="1"/>
          </p:cNvCxnSpPr>
          <p:nvPr/>
        </p:nvCxnSpPr>
        <p:spPr>
          <a:xfrm>
            <a:off x="3056758" y="3333687"/>
            <a:ext cx="710558" cy="1"/>
          </a:xfrm>
          <a:prstGeom prst="bentConnector3">
            <a:avLst/>
          </a:prstGeom>
          <a:ln w="28575">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0F2FCEC6-B1F8-DB74-E438-541AC19ACEF8}"/>
              </a:ext>
            </a:extLst>
          </p:cNvPr>
          <p:cNvSpPr txBox="1"/>
          <p:nvPr/>
        </p:nvSpPr>
        <p:spPr>
          <a:xfrm>
            <a:off x="2081252" y="3074794"/>
            <a:ext cx="111904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Electrode</a:t>
            </a:r>
            <a:endParaRPr lang="en-IN" dirty="0">
              <a:latin typeface="Times New Roman" panose="02020603050405020304" pitchFamily="18" charset="0"/>
              <a:cs typeface="Times New Roman" panose="02020603050405020304" pitchFamily="18" charset="0"/>
            </a:endParaRPr>
          </a:p>
        </p:txBody>
      </p:sp>
      <p:cxnSp>
        <p:nvCxnSpPr>
          <p:cNvPr id="56" name="Connector: Elbow 55">
            <a:extLst>
              <a:ext uri="{FF2B5EF4-FFF2-40B4-BE49-F238E27FC236}">
                <a16:creationId xmlns:a16="http://schemas.microsoft.com/office/drawing/2014/main" id="{9C4E2647-3955-E991-0021-9BAE3D5CCA07}"/>
              </a:ext>
            </a:extLst>
          </p:cNvPr>
          <p:cNvCxnSpPr>
            <a:cxnSpLocks/>
            <a:stCxn id="4" idx="3"/>
          </p:cNvCxnSpPr>
          <p:nvPr/>
        </p:nvCxnSpPr>
        <p:spPr>
          <a:xfrm flipV="1">
            <a:off x="4822393" y="3333687"/>
            <a:ext cx="704381" cy="1"/>
          </a:xfrm>
          <a:prstGeom prst="bentConnector3">
            <a:avLst/>
          </a:prstGeom>
          <a:ln w="28575">
            <a:tailEnd type="triangle"/>
          </a:ln>
        </p:spPr>
        <p:style>
          <a:lnRef idx="1">
            <a:schemeClr val="dk1"/>
          </a:lnRef>
          <a:fillRef idx="0">
            <a:schemeClr val="dk1"/>
          </a:fillRef>
          <a:effectRef idx="0">
            <a:schemeClr val="dk1"/>
          </a:effectRef>
          <a:fontRef idx="minor">
            <a:schemeClr val="tx1"/>
          </a:fontRef>
        </p:style>
      </p:cxnSp>
      <p:sp>
        <p:nvSpPr>
          <p:cNvPr id="31" name="Rectangle 30">
            <a:extLst>
              <a:ext uri="{FF2B5EF4-FFF2-40B4-BE49-F238E27FC236}">
                <a16:creationId xmlns:a16="http://schemas.microsoft.com/office/drawing/2014/main" id="{AA4763C3-BE41-A51F-8892-52974DE8DF21}"/>
              </a:ext>
            </a:extLst>
          </p:cNvPr>
          <p:cNvSpPr/>
          <p:nvPr/>
        </p:nvSpPr>
        <p:spPr>
          <a:xfrm>
            <a:off x="8020974" y="1902866"/>
            <a:ext cx="1708207" cy="612948"/>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10263F16-670C-8E49-280C-1ED219F7AA6F}"/>
              </a:ext>
            </a:extLst>
          </p:cNvPr>
          <p:cNvSpPr txBox="1"/>
          <p:nvPr/>
        </p:nvSpPr>
        <p:spPr>
          <a:xfrm>
            <a:off x="8238776" y="1890732"/>
            <a:ext cx="1231569"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SMPS</a:t>
            </a:r>
          </a:p>
          <a:p>
            <a:r>
              <a:rPr lang="en-US" sz="1800" dirty="0">
                <a:solidFill>
                  <a:srgbClr val="000000"/>
                </a:solidFill>
                <a:latin typeface="Times New Roman" panose="02020603050405020304" pitchFamily="18" charset="0"/>
                <a:cs typeface="Times New Roman" panose="02020603050405020304" pitchFamily="18" charset="0"/>
              </a:rPr>
              <a:t>YY-D-50-5</a:t>
            </a:r>
            <a:endParaRPr lang="en-US" sz="1800"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cxnSp>
        <p:nvCxnSpPr>
          <p:cNvPr id="42" name="Connector: Elbow 41">
            <a:extLst>
              <a:ext uri="{FF2B5EF4-FFF2-40B4-BE49-F238E27FC236}">
                <a16:creationId xmlns:a16="http://schemas.microsoft.com/office/drawing/2014/main" id="{8513C709-B087-C44C-5E59-795125DACAF8}"/>
              </a:ext>
            </a:extLst>
          </p:cNvPr>
          <p:cNvCxnSpPr>
            <a:cxnSpLocks/>
          </p:cNvCxnSpPr>
          <p:nvPr/>
        </p:nvCxnSpPr>
        <p:spPr>
          <a:xfrm rot="16200000" flipH="1">
            <a:off x="3920789" y="2599431"/>
            <a:ext cx="763104" cy="14970"/>
          </a:xfrm>
          <a:prstGeom prst="bentConnector3">
            <a:avLst>
              <a:gd name="adj1" fmla="val -250"/>
            </a:avLst>
          </a:prstGeom>
          <a:ln w="28575">
            <a:tailEnd type="triangle"/>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39DF4D9A-9D4C-36B4-A20C-E439224EC92A}"/>
              </a:ext>
            </a:extLst>
          </p:cNvPr>
          <p:cNvSpPr txBox="1"/>
          <p:nvPr/>
        </p:nvSpPr>
        <p:spPr>
          <a:xfrm>
            <a:off x="372862" y="5837829"/>
            <a:ext cx="4441473"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SMPS – Switched Mode Power Supply</a:t>
            </a:r>
          </a:p>
          <a:p>
            <a:r>
              <a:rPr lang="en-US" dirty="0">
                <a:latin typeface="Times New Roman" panose="02020603050405020304" pitchFamily="18" charset="0"/>
                <a:cs typeface="Times New Roman" panose="02020603050405020304" pitchFamily="18" charset="0"/>
              </a:rPr>
              <a:t>EMG - Electromyography Sensor</a:t>
            </a:r>
            <a:endParaRPr lang="en-IN" dirty="0">
              <a:latin typeface="Times New Roman" panose="02020603050405020304" pitchFamily="18" charset="0"/>
              <a:cs typeface="Times New Roman" panose="02020603050405020304" pitchFamily="18" charset="0"/>
            </a:endParaRPr>
          </a:p>
        </p:txBody>
      </p:sp>
      <p:cxnSp>
        <p:nvCxnSpPr>
          <p:cNvPr id="17" name="Connector: Elbow 16">
            <a:extLst>
              <a:ext uri="{FF2B5EF4-FFF2-40B4-BE49-F238E27FC236}">
                <a16:creationId xmlns:a16="http://schemas.microsoft.com/office/drawing/2014/main" id="{824FF3AC-FF23-D456-92E3-46C4258E6687}"/>
              </a:ext>
            </a:extLst>
          </p:cNvPr>
          <p:cNvCxnSpPr>
            <a:cxnSpLocks/>
          </p:cNvCxnSpPr>
          <p:nvPr/>
        </p:nvCxnSpPr>
        <p:spPr>
          <a:xfrm rot="16200000" flipH="1">
            <a:off x="5957632" y="2755852"/>
            <a:ext cx="763104" cy="14970"/>
          </a:xfrm>
          <a:prstGeom prst="bentConnector3">
            <a:avLst>
              <a:gd name="adj1" fmla="val -250"/>
            </a:avLst>
          </a:prstGeom>
          <a:ln w="28575">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FD33AB78-AE85-A73F-5DC4-ABFA239B2107}"/>
              </a:ext>
            </a:extLst>
          </p:cNvPr>
          <p:cNvSpPr/>
          <p:nvPr/>
        </p:nvSpPr>
        <p:spPr>
          <a:xfrm>
            <a:off x="5787200" y="1768836"/>
            <a:ext cx="1125415" cy="612948"/>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C87BAA4-D90D-81E7-F436-B5480EAB84B7}"/>
              </a:ext>
            </a:extLst>
          </p:cNvPr>
          <p:cNvSpPr txBox="1"/>
          <p:nvPr/>
        </p:nvSpPr>
        <p:spPr>
          <a:xfrm>
            <a:off x="5853693" y="1890732"/>
            <a:ext cx="121930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USB Port </a:t>
            </a:r>
            <a:endParaRPr lang="en-IN" dirty="0">
              <a:latin typeface="Times New Roman" panose="02020603050405020304" pitchFamily="18" charset="0"/>
              <a:cs typeface="Times New Roman" panose="02020603050405020304" pitchFamily="18" charset="0"/>
            </a:endParaRPr>
          </a:p>
        </p:txBody>
      </p:sp>
      <p:cxnSp>
        <p:nvCxnSpPr>
          <p:cNvPr id="28" name="Connector: Elbow 27">
            <a:extLst>
              <a:ext uri="{FF2B5EF4-FFF2-40B4-BE49-F238E27FC236}">
                <a16:creationId xmlns:a16="http://schemas.microsoft.com/office/drawing/2014/main" id="{608A56A1-D323-745D-EC84-80B48437AA64}"/>
              </a:ext>
            </a:extLst>
          </p:cNvPr>
          <p:cNvCxnSpPr>
            <a:cxnSpLocks/>
          </p:cNvCxnSpPr>
          <p:nvPr/>
        </p:nvCxnSpPr>
        <p:spPr>
          <a:xfrm rot="16200000" flipH="1">
            <a:off x="8618608" y="2742571"/>
            <a:ext cx="471910" cy="3"/>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pic>
        <p:nvPicPr>
          <p:cNvPr id="38" name="Picture 37">
            <a:extLst>
              <a:ext uri="{FF2B5EF4-FFF2-40B4-BE49-F238E27FC236}">
                <a16:creationId xmlns:a16="http://schemas.microsoft.com/office/drawing/2014/main" id="{3F17C973-E2DD-BFB4-EE14-AF670A8A510F}"/>
              </a:ext>
            </a:extLst>
          </p:cNvPr>
          <p:cNvPicPr>
            <a:picLocks noChangeAspect="1"/>
          </p:cNvPicPr>
          <p:nvPr/>
        </p:nvPicPr>
        <p:blipFill rotWithShape="1">
          <a:blip r:embed="rId2"/>
          <a:srcRect l="9947" t="19658" r="9996" b="20738"/>
          <a:stretch/>
        </p:blipFill>
        <p:spPr>
          <a:xfrm flipV="1">
            <a:off x="8477656" y="2963612"/>
            <a:ext cx="753810" cy="561233"/>
          </a:xfrm>
          <a:prstGeom prst="rect">
            <a:avLst/>
          </a:prstGeom>
        </p:spPr>
      </p:pic>
      <p:cxnSp>
        <p:nvCxnSpPr>
          <p:cNvPr id="40" name="Straight Arrow Connector 39">
            <a:extLst>
              <a:ext uri="{FF2B5EF4-FFF2-40B4-BE49-F238E27FC236}">
                <a16:creationId xmlns:a16="http://schemas.microsoft.com/office/drawing/2014/main" id="{B60670C9-16BC-EDE5-ED9F-50470234B85C}"/>
              </a:ext>
            </a:extLst>
          </p:cNvPr>
          <p:cNvCxnSpPr>
            <a:cxnSpLocks/>
          </p:cNvCxnSpPr>
          <p:nvPr/>
        </p:nvCxnSpPr>
        <p:spPr>
          <a:xfrm flipH="1">
            <a:off x="7072997" y="3290414"/>
            <a:ext cx="144770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2076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B10C9-0304-E308-796F-DA9AD5C07B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A572F0-7FAA-25EF-AA3A-4F0EC6A403F4}"/>
              </a:ext>
            </a:extLst>
          </p:cNvPr>
          <p:cNvSpPr>
            <a:spLocks noGrp="1"/>
          </p:cNvSpPr>
          <p:nvPr>
            <p:ph type="title" idx="4294967295"/>
          </p:nvPr>
        </p:nvSpPr>
        <p:spPr>
          <a:xfrm>
            <a:off x="0" y="0"/>
            <a:ext cx="12192000" cy="855662"/>
          </a:xfrm>
        </p:spPr>
        <p:txBody>
          <a:bodyPr>
            <a:normAutofit/>
          </a:bodyPr>
          <a:lstStyle/>
          <a:p>
            <a:pPr algn="ctr"/>
            <a:r>
              <a:rPr lang="en-US" b="1" dirty="0">
                <a:latin typeface="Times New Roman" panose="02020603050405020304" pitchFamily="18" charset="0"/>
                <a:cs typeface="Times New Roman" panose="02020603050405020304" pitchFamily="18" charset="0"/>
              </a:rPr>
              <a:t>COMPONENTS</a:t>
            </a:r>
            <a:endParaRPr lang="en-IN" b="1" dirty="0">
              <a:latin typeface="Times New Roman" panose="02020603050405020304" pitchFamily="18" charset="0"/>
              <a:cs typeface="Times New Roman" panose="02020603050405020304" pitchFamily="18" charset="0"/>
            </a:endParaRPr>
          </a:p>
        </p:txBody>
      </p:sp>
      <p:sp>
        <p:nvSpPr>
          <p:cNvPr id="11" name="Content Placeholder 2">
            <a:extLst>
              <a:ext uri="{FF2B5EF4-FFF2-40B4-BE49-F238E27FC236}">
                <a16:creationId xmlns:a16="http://schemas.microsoft.com/office/drawing/2014/main" id="{64BF9F74-E9ED-9F8C-9CC6-A56D2419F03E}"/>
              </a:ext>
            </a:extLst>
          </p:cNvPr>
          <p:cNvSpPr txBox="1">
            <a:spLocks/>
          </p:cNvSpPr>
          <p:nvPr/>
        </p:nvSpPr>
        <p:spPr>
          <a:xfrm>
            <a:off x="55123" y="855662"/>
            <a:ext cx="12081753" cy="617173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90550" marR="73660" indent="-285750" algn="just">
              <a:lnSpc>
                <a:spcPct val="150000"/>
              </a:lnSpc>
              <a:spcBef>
                <a:spcPts val="0"/>
              </a:spcBef>
              <a:buFont typeface="Wingdings" panose="05000000000000000000" pitchFamily="2" charset="2"/>
              <a:buChar char="Ø"/>
            </a:pPr>
            <a:r>
              <a:rPr lang="en-US" dirty="0">
                <a:solidFill>
                  <a:srgbClr val="000000"/>
                </a:solidFill>
                <a:latin typeface="Times New Roman" panose="02020603050405020304" pitchFamily="18" charset="0"/>
                <a:ea typeface="Times New Roman" panose="02020603050405020304" pitchFamily="18" charset="0"/>
              </a:rPr>
              <a:t>BATTERY </a:t>
            </a:r>
          </a:p>
          <a:p>
            <a:pPr marL="590550" marR="73660" indent="-285750" algn="just">
              <a:lnSpc>
                <a:spcPct val="150000"/>
              </a:lnSpc>
              <a:spcBef>
                <a:spcPts val="0"/>
              </a:spcBef>
              <a:buFont typeface="Wingdings" panose="05000000000000000000" pitchFamily="2" charset="2"/>
              <a:buChar char="Ø"/>
            </a:pPr>
            <a:r>
              <a:rPr lang="en-US" dirty="0">
                <a:solidFill>
                  <a:srgbClr val="000000"/>
                </a:solidFill>
                <a:latin typeface="Times New Roman" panose="02020603050405020304" pitchFamily="18" charset="0"/>
                <a:ea typeface="Times New Roman" panose="02020603050405020304" pitchFamily="18" charset="0"/>
              </a:rPr>
              <a:t>EMG SENSOR</a:t>
            </a:r>
          </a:p>
          <a:p>
            <a:pPr marL="590550" marR="73660" indent="-285750" algn="just">
              <a:lnSpc>
                <a:spcPct val="150000"/>
              </a:lnSpc>
              <a:spcBef>
                <a:spcPts val="0"/>
              </a:spcBef>
              <a:buFont typeface="Wingdings" panose="05000000000000000000" pitchFamily="2" charset="2"/>
              <a:buChar char="Ø"/>
            </a:pPr>
            <a:r>
              <a:rPr lang="en-US" dirty="0">
                <a:solidFill>
                  <a:srgbClr val="000000"/>
                </a:solidFill>
                <a:latin typeface="Times New Roman" panose="02020603050405020304" pitchFamily="18" charset="0"/>
                <a:ea typeface="Times New Roman" panose="02020603050405020304" pitchFamily="18" charset="0"/>
              </a:rPr>
              <a:t>ARDUINO NANO</a:t>
            </a:r>
          </a:p>
          <a:p>
            <a:pPr marL="590550" marR="73660" indent="-285750" algn="just">
              <a:lnSpc>
                <a:spcPct val="150000"/>
              </a:lnSpc>
              <a:spcBef>
                <a:spcPts val="0"/>
              </a:spcBef>
              <a:buFont typeface="Wingdings" panose="05000000000000000000" pitchFamily="2" charset="2"/>
              <a:buChar char="Ø"/>
            </a:pPr>
            <a:r>
              <a:rPr lang="en-US" dirty="0">
                <a:solidFill>
                  <a:srgbClr val="000000"/>
                </a:solidFill>
                <a:latin typeface="Times New Roman" panose="02020603050405020304" pitchFamily="18" charset="0"/>
                <a:ea typeface="Times New Roman" panose="02020603050405020304" pitchFamily="18" charset="0"/>
              </a:rPr>
              <a:t>SMPS </a:t>
            </a:r>
          </a:p>
          <a:p>
            <a:pPr marL="590550" marR="73660" indent="-285750" algn="just">
              <a:lnSpc>
                <a:spcPct val="150000"/>
              </a:lnSpc>
              <a:spcBef>
                <a:spcPts val="0"/>
              </a:spcBef>
              <a:buFont typeface="Wingdings" panose="05000000000000000000" pitchFamily="2" charset="2"/>
              <a:buChar char="Ø"/>
            </a:pPr>
            <a:r>
              <a:rPr lang="en-US" dirty="0">
                <a:solidFill>
                  <a:srgbClr val="000000"/>
                </a:solidFill>
                <a:latin typeface="Times New Roman" panose="02020603050405020304" pitchFamily="18" charset="0"/>
                <a:ea typeface="Times New Roman" panose="02020603050405020304" pitchFamily="18" charset="0"/>
              </a:rPr>
              <a:t>MG995 SERVO MOTOR </a:t>
            </a:r>
          </a:p>
          <a:p>
            <a:pPr marL="590550" marR="73660" indent="-285750" algn="just">
              <a:lnSpc>
                <a:spcPct val="150000"/>
              </a:lnSpc>
              <a:spcBef>
                <a:spcPts val="0"/>
              </a:spcBef>
              <a:buFont typeface="Wingdings" panose="05000000000000000000" pitchFamily="2" charset="2"/>
              <a:buChar char="Ø"/>
            </a:pPr>
            <a:r>
              <a:rPr lang="en-US" dirty="0">
                <a:solidFill>
                  <a:srgbClr val="000000"/>
                </a:solidFill>
                <a:latin typeface="Times New Roman" panose="02020603050405020304" pitchFamily="18" charset="0"/>
                <a:ea typeface="Times New Roman" panose="02020603050405020304" pitchFamily="18" charset="0"/>
              </a:rPr>
              <a:t>ALUMINIUM FRAME</a:t>
            </a:r>
          </a:p>
          <a:p>
            <a:pPr marL="590550" marR="73660" indent="-285750" algn="just">
              <a:lnSpc>
                <a:spcPct val="150000"/>
              </a:lnSpc>
              <a:spcBef>
                <a:spcPts val="0"/>
              </a:spcBef>
              <a:buFont typeface="Wingdings" panose="05000000000000000000" pitchFamily="2" charset="2"/>
              <a:buChar char="Ø"/>
            </a:pPr>
            <a:r>
              <a:rPr lang="en-US" dirty="0">
                <a:solidFill>
                  <a:srgbClr val="000000"/>
                </a:solidFill>
                <a:latin typeface="Times New Roman" panose="02020603050405020304" pitchFamily="18" charset="0"/>
                <a:ea typeface="Times New Roman" panose="02020603050405020304" pitchFamily="18" charset="0"/>
              </a:rPr>
              <a:t>VELCRO BAND</a:t>
            </a:r>
          </a:p>
          <a:p>
            <a:pPr marL="590550" marR="73660" indent="-285750" algn="just">
              <a:lnSpc>
                <a:spcPct val="150000"/>
              </a:lnSpc>
              <a:spcBef>
                <a:spcPts val="0"/>
              </a:spcBef>
              <a:buFont typeface="Wingdings" panose="05000000000000000000" pitchFamily="2" charset="2"/>
              <a:buChar char="Ø"/>
            </a:pPr>
            <a:r>
              <a:rPr lang="en-US" dirty="0">
                <a:solidFill>
                  <a:srgbClr val="000000"/>
                </a:solidFill>
                <a:latin typeface="Times New Roman" panose="02020603050405020304" pitchFamily="18" charset="0"/>
                <a:ea typeface="Times New Roman" panose="02020603050405020304" pitchFamily="18" charset="0"/>
              </a:rPr>
              <a:t>SWITCH</a:t>
            </a:r>
          </a:p>
          <a:p>
            <a:pPr marL="304800" marR="73660" indent="0" algn="just">
              <a:lnSpc>
                <a:spcPct val="150000"/>
              </a:lnSpc>
              <a:spcBef>
                <a:spcPts val="0"/>
              </a:spcBef>
              <a:buNone/>
            </a:pPr>
            <a:endParaRPr lang="en-US" dirty="0">
              <a:solidFill>
                <a:srgbClr val="000000"/>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86298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662AB-4672-17E5-6D17-9B9A0B8BCB3C}"/>
              </a:ext>
            </a:extLst>
          </p:cNvPr>
          <p:cNvSpPr txBox="1">
            <a:spLocks/>
          </p:cNvSpPr>
          <p:nvPr/>
        </p:nvSpPr>
        <p:spPr>
          <a:xfrm>
            <a:off x="0" y="0"/>
            <a:ext cx="12192000" cy="855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Times New Roman" panose="02020603050405020304" pitchFamily="18" charset="0"/>
                <a:cs typeface="Times New Roman" panose="02020603050405020304" pitchFamily="18" charset="0"/>
              </a:rPr>
              <a:t>BATTERY </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DC221B2-86BF-AE66-DC0F-ACC63417FB4C}"/>
              </a:ext>
            </a:extLst>
          </p:cNvPr>
          <p:cNvSpPr txBox="1">
            <a:spLocks/>
          </p:cNvSpPr>
          <p:nvPr/>
        </p:nvSpPr>
        <p:spPr>
          <a:xfrm>
            <a:off x="55123" y="855662"/>
            <a:ext cx="12081753" cy="617173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90550" marR="73660" indent="-285750" algn="just">
              <a:lnSpc>
                <a:spcPct val="150000"/>
              </a:lnSpc>
              <a:spcBef>
                <a:spcPts val="0"/>
              </a:spcBef>
              <a:buFont typeface="Wingdings" panose="05000000000000000000" pitchFamily="2" charset="2"/>
              <a:buChar char="Ø"/>
            </a:pPr>
            <a:endParaRPr lang="en-US" sz="3600" dirty="0">
              <a:solidFill>
                <a:srgbClr val="000000"/>
              </a:solidFill>
              <a:latin typeface="Times New Roman" panose="02020603050405020304" pitchFamily="18" charset="0"/>
              <a:ea typeface="Times New Roman" panose="02020603050405020304" pitchFamily="18" charset="0"/>
            </a:endParaRPr>
          </a:p>
        </p:txBody>
      </p:sp>
      <p:sp>
        <p:nvSpPr>
          <p:cNvPr id="6" name="Content Placeholder 2">
            <a:extLst>
              <a:ext uri="{FF2B5EF4-FFF2-40B4-BE49-F238E27FC236}">
                <a16:creationId xmlns:a16="http://schemas.microsoft.com/office/drawing/2014/main" id="{5F82C2CF-E690-A95D-C703-D17F8215DADF}"/>
              </a:ext>
            </a:extLst>
          </p:cNvPr>
          <p:cNvSpPr txBox="1">
            <a:spLocks/>
          </p:cNvSpPr>
          <p:nvPr/>
        </p:nvSpPr>
        <p:spPr>
          <a:xfrm>
            <a:off x="0" y="686269"/>
            <a:ext cx="12081753" cy="617173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04800" marR="73660" indent="0" algn="just">
              <a:lnSpc>
                <a:spcPct val="150000"/>
              </a:lnSpc>
              <a:spcBef>
                <a:spcPts val="0"/>
              </a:spcBef>
              <a:buNone/>
            </a:pPr>
            <a:endParaRPr lang="en-US" sz="2000" dirty="0">
              <a:solidFill>
                <a:srgbClr val="000000"/>
              </a:solidFill>
              <a:latin typeface="Times New Roman" panose="02020603050405020304" pitchFamily="18" charset="0"/>
              <a:ea typeface="Times New Roman" panose="02020603050405020304" pitchFamily="18" charset="0"/>
            </a:endParaRPr>
          </a:p>
          <a:p>
            <a:pPr marL="590550" marR="73660" indent="-285750" algn="just">
              <a:lnSpc>
                <a:spcPct val="150000"/>
              </a:lnSpc>
              <a:spcBef>
                <a:spcPts val="0"/>
              </a:spcBef>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Voltage : 9V</a:t>
            </a:r>
          </a:p>
          <a:p>
            <a:pPr marL="590550" marR="73660" indent="-285750" algn="just">
              <a:lnSpc>
                <a:spcPct val="150000"/>
              </a:lnSpc>
              <a:spcBef>
                <a:spcPts val="0"/>
              </a:spcBef>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Capacity : </a:t>
            </a:r>
            <a:r>
              <a:rPr lang="en-IN"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400mAh to 600mAh</a:t>
            </a:r>
            <a:r>
              <a:rPr lang="en-US" sz="2000" dirty="0">
                <a:latin typeface="Times New Roman" panose="02020603050405020304" pitchFamily="18" charset="0"/>
                <a:cs typeface="Times New Roman" panose="02020603050405020304" pitchFamily="18" charset="0"/>
              </a:rPr>
              <a:t> </a:t>
            </a:r>
          </a:p>
          <a:p>
            <a:pPr marL="590550" marR="73660" indent="-285750" algn="just">
              <a:lnSpc>
                <a:spcPct val="150000"/>
              </a:lnSpc>
              <a:spcBef>
                <a:spcPts val="0"/>
              </a:spcBef>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Chemistry : Zinc Carbon</a:t>
            </a:r>
          </a:p>
          <a:p>
            <a:pPr marL="590550" marR="73660" indent="-285750" algn="just">
              <a:lnSpc>
                <a:spcPct val="150000"/>
              </a:lnSpc>
              <a:spcBef>
                <a:spcPts val="0"/>
              </a:spcBef>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Dimensions : </a:t>
            </a:r>
            <a:r>
              <a:rPr lang="fi-FI"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48.5mm x 26.5mm x 17.5mm.</a:t>
            </a:r>
            <a:endParaRPr lang="en-US" sz="2000" dirty="0">
              <a:latin typeface="Times New Roman" panose="02020603050405020304" pitchFamily="18" charset="0"/>
              <a:cs typeface="Times New Roman" panose="02020603050405020304" pitchFamily="18" charset="0"/>
            </a:endParaRPr>
          </a:p>
          <a:p>
            <a:pPr marL="590550" marR="73660" indent="-285750" algn="just">
              <a:lnSpc>
                <a:spcPct val="150000"/>
              </a:lnSpc>
              <a:spcBef>
                <a:spcPts val="0"/>
              </a:spcBef>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590550" marR="73660" indent="-285750" algn="just">
              <a:lnSpc>
                <a:spcPct val="150000"/>
              </a:lnSpc>
              <a:spcBef>
                <a:spcPts val="0"/>
              </a:spcBef>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590550" marR="73660" indent="-285750" algn="just">
              <a:lnSpc>
                <a:spcPct val="150000"/>
              </a:lnSpc>
              <a:spcBef>
                <a:spcPts val="0"/>
              </a:spcBef>
              <a:buFont typeface="Wingdings" panose="05000000000000000000" pitchFamily="2" charset="2"/>
              <a:buChar char="Ø"/>
            </a:pPr>
            <a:endParaRPr lang="en-US" sz="2000" dirty="0">
              <a:solidFill>
                <a:srgbClr val="000000"/>
              </a:solidFill>
              <a:latin typeface="Times New Roman" panose="02020603050405020304" pitchFamily="18" charset="0"/>
              <a:ea typeface="Times New Roman" panose="02020603050405020304" pitchFamily="18" charset="0"/>
            </a:endParaRPr>
          </a:p>
          <a:p>
            <a:pPr marL="590550" marR="73660" indent="-285750" algn="just">
              <a:lnSpc>
                <a:spcPct val="150000"/>
              </a:lnSpc>
              <a:spcBef>
                <a:spcPts val="0"/>
              </a:spcBef>
              <a:buFont typeface="Wingdings" panose="05000000000000000000" pitchFamily="2" charset="2"/>
              <a:buChar char="Ø"/>
            </a:pPr>
            <a:endParaRPr lang="en-US" sz="2000" dirty="0">
              <a:solidFill>
                <a:srgbClr val="000000"/>
              </a:solidFill>
              <a:latin typeface="Times New Roman" panose="02020603050405020304" pitchFamily="18" charset="0"/>
              <a:ea typeface="Times New Roman" panose="02020603050405020304" pitchFamily="18" charset="0"/>
            </a:endParaRPr>
          </a:p>
          <a:p>
            <a:pPr marL="590550" marR="73660" indent="-285750" algn="just">
              <a:lnSpc>
                <a:spcPct val="150000"/>
              </a:lnSpc>
              <a:spcBef>
                <a:spcPts val="0"/>
              </a:spcBef>
              <a:buFont typeface="Wingdings" panose="05000000000000000000" pitchFamily="2" charset="2"/>
              <a:buChar char="Ø"/>
            </a:pPr>
            <a:endParaRPr lang="en-US" sz="2000" dirty="0">
              <a:solidFill>
                <a:srgbClr val="000000"/>
              </a:solidFill>
              <a:latin typeface="Times New Roman" panose="02020603050405020304" pitchFamily="18" charset="0"/>
              <a:ea typeface="Times New Roman" panose="02020603050405020304" pitchFamily="18" charset="0"/>
            </a:endParaRPr>
          </a:p>
        </p:txBody>
      </p:sp>
      <p:pic>
        <p:nvPicPr>
          <p:cNvPr id="1026" name="Picture 2" descr="ElectroBot 9V Hi - Watt Battery With Battery Clip Connector (Pack Of 5 Pcs)">
            <a:extLst>
              <a:ext uri="{FF2B5EF4-FFF2-40B4-BE49-F238E27FC236}">
                <a16:creationId xmlns:a16="http://schemas.microsoft.com/office/drawing/2014/main" id="{47471DAC-B398-FB1C-EC14-8E9D754AAB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8050" y="2694038"/>
            <a:ext cx="4559718" cy="3770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1280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C960B-F89A-91E3-81F4-5CDB352705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EC4A73-03D2-914F-4F90-A0D63B4A1231}"/>
              </a:ext>
            </a:extLst>
          </p:cNvPr>
          <p:cNvSpPr txBox="1">
            <a:spLocks/>
          </p:cNvSpPr>
          <p:nvPr/>
        </p:nvSpPr>
        <p:spPr>
          <a:xfrm>
            <a:off x="0" y="0"/>
            <a:ext cx="12192000" cy="855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Times New Roman" panose="02020603050405020304" pitchFamily="18" charset="0"/>
                <a:cs typeface="Times New Roman" panose="02020603050405020304" pitchFamily="18" charset="0"/>
              </a:rPr>
              <a:t>EMG SENSOR</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90818ED-08F6-4F7B-86E1-B536D6EC9286}"/>
              </a:ext>
            </a:extLst>
          </p:cNvPr>
          <p:cNvSpPr txBox="1">
            <a:spLocks/>
          </p:cNvSpPr>
          <p:nvPr/>
        </p:nvSpPr>
        <p:spPr>
          <a:xfrm>
            <a:off x="55123" y="855662"/>
            <a:ext cx="12081753" cy="617173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90550" marR="73660" indent="-285750" algn="just">
              <a:lnSpc>
                <a:spcPct val="150000"/>
              </a:lnSpc>
              <a:spcBef>
                <a:spcPts val="0"/>
              </a:spcBef>
              <a:buFont typeface="Wingdings" panose="05000000000000000000" pitchFamily="2" charset="2"/>
              <a:buChar char="Ø"/>
            </a:pPr>
            <a:endParaRPr lang="en-US" sz="3600" dirty="0">
              <a:solidFill>
                <a:srgbClr val="000000"/>
              </a:solidFill>
              <a:latin typeface="Times New Roman" panose="02020603050405020304" pitchFamily="18" charset="0"/>
              <a:ea typeface="Times New Roman" panose="02020603050405020304" pitchFamily="18" charset="0"/>
            </a:endParaRPr>
          </a:p>
        </p:txBody>
      </p:sp>
      <p:sp>
        <p:nvSpPr>
          <p:cNvPr id="6" name="Content Placeholder 2">
            <a:extLst>
              <a:ext uri="{FF2B5EF4-FFF2-40B4-BE49-F238E27FC236}">
                <a16:creationId xmlns:a16="http://schemas.microsoft.com/office/drawing/2014/main" id="{7467F015-AA62-EE3E-2E3A-F4AC34A78958}"/>
              </a:ext>
            </a:extLst>
          </p:cNvPr>
          <p:cNvSpPr txBox="1">
            <a:spLocks/>
          </p:cNvSpPr>
          <p:nvPr/>
        </p:nvSpPr>
        <p:spPr>
          <a:xfrm>
            <a:off x="0" y="686269"/>
            <a:ext cx="12081753" cy="617173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90550" marR="73660" indent="-285750" algn="just">
              <a:lnSpc>
                <a:spcPct val="150000"/>
              </a:lnSpc>
              <a:spcBef>
                <a:spcPts val="0"/>
              </a:spcBef>
              <a:buFont typeface="Wingdings" panose="05000000000000000000" pitchFamily="2" charset="2"/>
              <a:buChar char="Ø"/>
            </a:pPr>
            <a:r>
              <a:rPr lang="en-US" sz="2000" dirty="0">
                <a:solidFill>
                  <a:srgbClr val="000000"/>
                </a:solidFill>
                <a:latin typeface="Times New Roman" panose="02020603050405020304" pitchFamily="18" charset="0"/>
                <a:ea typeface="Times New Roman" panose="02020603050405020304" pitchFamily="18" charset="0"/>
              </a:rPr>
              <a:t>An EMG sensor V3.0 detects and measures the electrical signals generated by muscle contractions, enabling monitoring of muscle activity and movement patterns for applications in medical diagnostics, rehabilitation, and human-computer interaction.</a:t>
            </a:r>
          </a:p>
          <a:p>
            <a:pPr marL="590550" marR="73660" indent="-285750" algn="just">
              <a:lnSpc>
                <a:spcPct val="150000"/>
              </a:lnSpc>
              <a:spcBef>
                <a:spcPts val="0"/>
              </a:spcBef>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Electrode pad diameter: 52 mm</a:t>
            </a:r>
          </a:p>
          <a:p>
            <a:pPr marL="590550" marR="73660" indent="-285750" algn="just">
              <a:lnSpc>
                <a:spcPct val="150000"/>
              </a:lnSpc>
              <a:spcBef>
                <a:spcPts val="0"/>
              </a:spcBef>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Cable length: 2.5 meters</a:t>
            </a:r>
          </a:p>
          <a:p>
            <a:pPr marL="590550" marR="73660" indent="-285750" algn="just">
              <a:lnSpc>
                <a:spcPct val="150000"/>
              </a:lnSpc>
              <a:spcBef>
                <a:spcPts val="0"/>
              </a:spcBef>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Weight: 30 g</a:t>
            </a:r>
          </a:p>
          <a:p>
            <a:pPr marL="590550" marR="73660" indent="-285750" algn="just">
              <a:lnSpc>
                <a:spcPct val="150000"/>
              </a:lnSpc>
              <a:spcBef>
                <a:spcPts val="0"/>
              </a:spcBef>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Power supply: Normally ±9V dual power supply</a:t>
            </a:r>
          </a:p>
          <a:p>
            <a:pPr marL="590550" marR="73660" indent="-285750" algn="just">
              <a:lnSpc>
                <a:spcPct val="150000"/>
              </a:lnSpc>
              <a:spcBef>
                <a:spcPts val="0"/>
              </a:spcBef>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Dimension of module: 33.5 x 26 x 12 mm</a:t>
            </a:r>
          </a:p>
          <a:p>
            <a:pPr marL="590550" marR="73660" indent="-285750" algn="just">
              <a:lnSpc>
                <a:spcPct val="150000"/>
              </a:lnSpc>
              <a:spcBef>
                <a:spcPts val="0"/>
              </a:spcBef>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Operating voltage: 5V</a:t>
            </a:r>
          </a:p>
          <a:p>
            <a:pPr marL="304800" marR="73660" indent="0" algn="just">
              <a:lnSpc>
                <a:spcPct val="150000"/>
              </a:lnSpc>
              <a:spcBef>
                <a:spcPts val="0"/>
              </a:spcBef>
              <a:buNone/>
            </a:pPr>
            <a:endParaRPr lang="en-US" sz="2000" dirty="0">
              <a:latin typeface="Times New Roman" panose="02020603050405020304" pitchFamily="18" charset="0"/>
              <a:cs typeface="Times New Roman" panose="02020603050405020304" pitchFamily="18" charset="0"/>
            </a:endParaRPr>
          </a:p>
          <a:p>
            <a:pPr marL="304800" marR="73660" indent="0" algn="just">
              <a:lnSpc>
                <a:spcPct val="150000"/>
              </a:lnSpc>
              <a:spcBef>
                <a:spcPts val="0"/>
              </a:spcBef>
              <a:buNone/>
            </a:pPr>
            <a:endParaRPr lang="en-US" sz="2000" dirty="0">
              <a:latin typeface="Times New Roman" panose="02020603050405020304" pitchFamily="18" charset="0"/>
              <a:cs typeface="Times New Roman" panose="02020603050405020304" pitchFamily="18" charset="0"/>
            </a:endParaRPr>
          </a:p>
          <a:p>
            <a:pPr marL="590550" marR="73660" indent="-285750" algn="just">
              <a:lnSpc>
                <a:spcPct val="150000"/>
              </a:lnSpc>
              <a:spcBef>
                <a:spcPts val="0"/>
              </a:spcBef>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590550" marR="73660" indent="-285750" algn="just">
              <a:lnSpc>
                <a:spcPct val="150000"/>
              </a:lnSpc>
              <a:spcBef>
                <a:spcPts val="0"/>
              </a:spcBef>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590550" marR="73660" indent="-285750" algn="just">
              <a:lnSpc>
                <a:spcPct val="150000"/>
              </a:lnSpc>
              <a:spcBef>
                <a:spcPts val="0"/>
              </a:spcBef>
              <a:buFont typeface="Wingdings" panose="05000000000000000000" pitchFamily="2" charset="2"/>
              <a:buChar char="Ø"/>
            </a:pPr>
            <a:endParaRPr lang="en-US" sz="2000" dirty="0">
              <a:solidFill>
                <a:srgbClr val="000000"/>
              </a:solidFill>
              <a:latin typeface="Times New Roman" panose="02020603050405020304" pitchFamily="18" charset="0"/>
              <a:ea typeface="Times New Roman" panose="02020603050405020304" pitchFamily="18" charset="0"/>
            </a:endParaRPr>
          </a:p>
          <a:p>
            <a:pPr marL="590550" marR="73660" indent="-285750" algn="just">
              <a:lnSpc>
                <a:spcPct val="150000"/>
              </a:lnSpc>
              <a:spcBef>
                <a:spcPts val="0"/>
              </a:spcBef>
              <a:buFont typeface="Wingdings" panose="05000000000000000000" pitchFamily="2" charset="2"/>
              <a:buChar char="Ø"/>
            </a:pPr>
            <a:endParaRPr lang="en-US" sz="2000" dirty="0">
              <a:solidFill>
                <a:srgbClr val="000000"/>
              </a:solidFill>
              <a:latin typeface="Times New Roman" panose="02020603050405020304" pitchFamily="18" charset="0"/>
              <a:ea typeface="Times New Roman" panose="02020603050405020304" pitchFamily="18" charset="0"/>
            </a:endParaRPr>
          </a:p>
          <a:p>
            <a:pPr marL="590550" marR="73660" indent="-285750" algn="just">
              <a:lnSpc>
                <a:spcPct val="150000"/>
              </a:lnSpc>
              <a:spcBef>
                <a:spcPts val="0"/>
              </a:spcBef>
              <a:buFont typeface="Wingdings" panose="05000000000000000000" pitchFamily="2" charset="2"/>
              <a:buChar char="Ø"/>
            </a:pPr>
            <a:endParaRPr lang="en-US" sz="2000" dirty="0">
              <a:solidFill>
                <a:srgbClr val="000000"/>
              </a:solidFill>
              <a:latin typeface="Times New Roman" panose="02020603050405020304" pitchFamily="18" charset="0"/>
              <a:ea typeface="Times New Roman" panose="02020603050405020304" pitchFamily="18" charset="0"/>
            </a:endParaRPr>
          </a:p>
        </p:txBody>
      </p:sp>
      <p:pic>
        <p:nvPicPr>
          <p:cNvPr id="5" name="Picture 2" descr="EMG Muscle Sensor Module V3">
            <a:extLst>
              <a:ext uri="{FF2B5EF4-FFF2-40B4-BE49-F238E27FC236}">
                <a16:creationId xmlns:a16="http://schemas.microsoft.com/office/drawing/2014/main" id="{5EA38C1F-5376-7CBB-229C-371F82A9A6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285" b="-595"/>
          <a:stretch/>
        </p:blipFill>
        <p:spPr bwMode="auto">
          <a:xfrm>
            <a:off x="6256292" y="2125024"/>
            <a:ext cx="5348805" cy="4589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527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F8724-01E0-0772-B1AD-E8FBD0CF8B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5F0B24-F14E-BDB6-FE19-9C95CB491B5B}"/>
              </a:ext>
            </a:extLst>
          </p:cNvPr>
          <p:cNvSpPr txBox="1">
            <a:spLocks/>
          </p:cNvSpPr>
          <p:nvPr/>
        </p:nvSpPr>
        <p:spPr>
          <a:xfrm>
            <a:off x="0" y="0"/>
            <a:ext cx="12192000" cy="855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Times New Roman" panose="02020603050405020304" pitchFamily="18" charset="0"/>
                <a:cs typeface="Times New Roman" panose="02020603050405020304" pitchFamily="18" charset="0"/>
              </a:rPr>
              <a:t>ARDUINO NANO</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652ADA1-75FF-C48F-7FCC-B984B15CA95D}"/>
              </a:ext>
            </a:extLst>
          </p:cNvPr>
          <p:cNvSpPr txBox="1">
            <a:spLocks/>
          </p:cNvSpPr>
          <p:nvPr/>
        </p:nvSpPr>
        <p:spPr>
          <a:xfrm>
            <a:off x="55123" y="855662"/>
            <a:ext cx="12081753" cy="617173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90550" marR="73660" indent="-285750" algn="just">
              <a:lnSpc>
                <a:spcPct val="150000"/>
              </a:lnSpc>
              <a:spcBef>
                <a:spcPts val="0"/>
              </a:spcBef>
              <a:buFont typeface="Wingdings" panose="05000000000000000000" pitchFamily="2" charset="2"/>
              <a:buChar char="Ø"/>
            </a:pPr>
            <a:endParaRPr lang="en-US" sz="3600" dirty="0">
              <a:solidFill>
                <a:srgbClr val="000000"/>
              </a:solidFill>
              <a:latin typeface="Times New Roman" panose="02020603050405020304" pitchFamily="18" charset="0"/>
              <a:ea typeface="Times New Roman" panose="02020603050405020304" pitchFamily="18" charset="0"/>
            </a:endParaRPr>
          </a:p>
        </p:txBody>
      </p:sp>
      <p:sp>
        <p:nvSpPr>
          <p:cNvPr id="6" name="Content Placeholder 2">
            <a:extLst>
              <a:ext uri="{FF2B5EF4-FFF2-40B4-BE49-F238E27FC236}">
                <a16:creationId xmlns:a16="http://schemas.microsoft.com/office/drawing/2014/main" id="{4540F8FC-E8AF-AFA6-F7C1-451AFE36D16B}"/>
              </a:ext>
            </a:extLst>
          </p:cNvPr>
          <p:cNvSpPr txBox="1">
            <a:spLocks/>
          </p:cNvSpPr>
          <p:nvPr/>
        </p:nvSpPr>
        <p:spPr>
          <a:xfrm>
            <a:off x="0" y="686269"/>
            <a:ext cx="12081753" cy="6171731"/>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90550" marR="73660" indent="-285750" algn="just">
              <a:lnSpc>
                <a:spcPct val="150000"/>
              </a:lnSpc>
              <a:spcBef>
                <a:spcPts val="0"/>
              </a:spcBef>
              <a:buFont typeface="Wingdings" panose="05000000000000000000" pitchFamily="2" charset="2"/>
              <a:buChar char="Ø"/>
            </a:pPr>
            <a:r>
              <a:rPr lang="en-IN" sz="2200" kern="0" dirty="0">
                <a:effectLst/>
                <a:latin typeface="Times New Roman" panose="02020603050405020304" pitchFamily="18" charset="0"/>
                <a:ea typeface="Times New Roman" panose="02020603050405020304" pitchFamily="18" charset="0"/>
              </a:rPr>
              <a:t>The Arduino Nano is a small, complete, and breadboard-friendly board based on the ATmega328P microcontroller. It's similar to the Arduino Uno but with a smaller form factor, making it ideal for compact projects</a:t>
            </a:r>
            <a:r>
              <a:rPr lang="en-US" sz="2200" dirty="0">
                <a:latin typeface="Times New Roman" panose="02020603050405020304" pitchFamily="18" charset="0"/>
                <a:cs typeface="Times New Roman" panose="02020603050405020304" pitchFamily="18" charset="0"/>
              </a:rPr>
              <a:t>Microcontroller: ATmega328P</a:t>
            </a:r>
          </a:p>
          <a:p>
            <a:pPr marL="342900" marR="0" lvl="0" indent="-342900" algn="just">
              <a:lnSpc>
                <a:spcPct val="150000"/>
              </a:lnSpc>
              <a:spcBef>
                <a:spcPts val="0"/>
              </a:spcBef>
              <a:spcAft>
                <a:spcPts val="0"/>
              </a:spcAft>
              <a:buFont typeface="Symbol" panose="05050102010706020507" pitchFamily="18" charset="2"/>
              <a:buChar char=""/>
              <a:tabLst>
                <a:tab pos="270510" algn="l"/>
              </a:tabLst>
            </a:pPr>
            <a:r>
              <a:rPr lang="en-US" sz="2200" dirty="0">
                <a:solidFill>
                  <a:srgbClr val="000000"/>
                </a:solidFill>
                <a:effectLst/>
                <a:highlight>
                  <a:srgbClr val="FFFFFF"/>
                </a:highlight>
                <a:latin typeface="Times New Roman" panose="02020603050405020304" pitchFamily="18" charset="0"/>
                <a:ea typeface="Times New Roman" panose="02020603050405020304" pitchFamily="18" charset="0"/>
              </a:rPr>
              <a:t>Microcontroller: ATmega328P</a:t>
            </a:r>
            <a:endParaRPr lang="en-IN" sz="2200" dirty="0">
              <a:effectLst/>
              <a:highlight>
                <a:srgbClr val="FFFFFF"/>
              </a:highlight>
              <a:latin typeface="Times New Roman" panose="02020603050405020304" pitchFamily="18" charset="0"/>
              <a:ea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tabLst>
                <a:tab pos="270510" algn="l"/>
              </a:tabLst>
            </a:pPr>
            <a:r>
              <a:rPr lang="en-US" sz="2200" dirty="0">
                <a:solidFill>
                  <a:srgbClr val="000000"/>
                </a:solidFill>
                <a:effectLst/>
                <a:highlight>
                  <a:srgbClr val="FFFFFF"/>
                </a:highlight>
                <a:latin typeface="Times New Roman" panose="02020603050405020304" pitchFamily="18" charset="0"/>
                <a:ea typeface="Times New Roman" panose="02020603050405020304" pitchFamily="18" charset="0"/>
              </a:rPr>
              <a:t>Operating Voltage: 5V</a:t>
            </a:r>
            <a:endParaRPr lang="en-IN" sz="2200" dirty="0">
              <a:effectLst/>
              <a:highlight>
                <a:srgbClr val="FFFFFF"/>
              </a:highlight>
              <a:latin typeface="Times New Roman" panose="02020603050405020304" pitchFamily="18" charset="0"/>
              <a:ea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tabLst>
                <a:tab pos="270510" algn="l"/>
              </a:tabLst>
            </a:pPr>
            <a:r>
              <a:rPr lang="en-US" sz="2200" dirty="0">
                <a:solidFill>
                  <a:srgbClr val="000000"/>
                </a:solidFill>
                <a:effectLst/>
                <a:highlight>
                  <a:srgbClr val="FFFFFF"/>
                </a:highlight>
                <a:latin typeface="Times New Roman" panose="02020603050405020304" pitchFamily="18" charset="0"/>
                <a:ea typeface="Times New Roman" panose="02020603050405020304" pitchFamily="18" charset="0"/>
              </a:rPr>
              <a:t>Input Voltage (recommended): 7-12V</a:t>
            </a:r>
            <a:endParaRPr lang="en-IN" sz="2200" dirty="0">
              <a:effectLst/>
              <a:highlight>
                <a:srgbClr val="FFFFFF"/>
              </a:highlight>
              <a:latin typeface="Times New Roman" panose="02020603050405020304" pitchFamily="18" charset="0"/>
              <a:ea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tabLst>
                <a:tab pos="270510" algn="l"/>
              </a:tabLst>
            </a:pPr>
            <a:r>
              <a:rPr lang="en-US" sz="2200" dirty="0">
                <a:solidFill>
                  <a:srgbClr val="000000"/>
                </a:solidFill>
                <a:effectLst/>
                <a:highlight>
                  <a:srgbClr val="FFFFFF"/>
                </a:highlight>
                <a:latin typeface="Times New Roman" panose="02020603050405020304" pitchFamily="18" charset="0"/>
                <a:ea typeface="Times New Roman" panose="02020603050405020304" pitchFamily="18" charset="0"/>
              </a:rPr>
              <a:t>Input Voltage (limit): 6-20V</a:t>
            </a:r>
            <a:endParaRPr lang="en-IN" sz="2200" dirty="0">
              <a:effectLst/>
              <a:highlight>
                <a:srgbClr val="FFFFFF"/>
              </a:highlight>
              <a:latin typeface="Times New Roman" panose="02020603050405020304" pitchFamily="18" charset="0"/>
              <a:ea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tabLst>
                <a:tab pos="270510" algn="l"/>
              </a:tabLst>
            </a:pPr>
            <a:r>
              <a:rPr lang="en-US" sz="2200" dirty="0">
                <a:solidFill>
                  <a:srgbClr val="000000"/>
                </a:solidFill>
                <a:effectLst/>
                <a:highlight>
                  <a:srgbClr val="FFFFFF"/>
                </a:highlight>
                <a:latin typeface="Times New Roman" panose="02020603050405020304" pitchFamily="18" charset="0"/>
                <a:ea typeface="Times New Roman" panose="02020603050405020304" pitchFamily="18" charset="0"/>
              </a:rPr>
              <a:t>Digital I/O Pins: 14 (of which 6 provide PWM output)</a:t>
            </a:r>
            <a:endParaRPr lang="en-IN" sz="2200" dirty="0">
              <a:effectLst/>
              <a:highlight>
                <a:srgbClr val="FFFFFF"/>
              </a:highlight>
              <a:latin typeface="Times New Roman" panose="02020603050405020304" pitchFamily="18" charset="0"/>
              <a:ea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tabLst>
                <a:tab pos="270510" algn="l"/>
              </a:tabLst>
            </a:pPr>
            <a:r>
              <a:rPr lang="en-US" sz="2200" dirty="0">
                <a:solidFill>
                  <a:srgbClr val="000000"/>
                </a:solidFill>
                <a:effectLst/>
                <a:highlight>
                  <a:srgbClr val="FFFFFF"/>
                </a:highlight>
                <a:latin typeface="Times New Roman" panose="02020603050405020304" pitchFamily="18" charset="0"/>
                <a:ea typeface="Times New Roman" panose="02020603050405020304" pitchFamily="18" charset="0"/>
              </a:rPr>
              <a:t>Analog Input Pins: 8</a:t>
            </a:r>
            <a:endParaRPr lang="en-IN" sz="2200" dirty="0">
              <a:effectLst/>
              <a:highlight>
                <a:srgbClr val="FFFFFF"/>
              </a:highlight>
              <a:latin typeface="Times New Roman" panose="02020603050405020304" pitchFamily="18" charset="0"/>
              <a:ea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tabLst>
                <a:tab pos="270510" algn="l"/>
              </a:tabLst>
            </a:pPr>
            <a:r>
              <a:rPr lang="en-US" sz="2200" dirty="0">
                <a:solidFill>
                  <a:srgbClr val="000000"/>
                </a:solidFill>
                <a:effectLst/>
                <a:highlight>
                  <a:srgbClr val="FFFFFF"/>
                </a:highlight>
                <a:latin typeface="Times New Roman" panose="02020603050405020304" pitchFamily="18" charset="0"/>
                <a:ea typeface="Times New Roman" panose="02020603050405020304" pitchFamily="18" charset="0"/>
              </a:rPr>
              <a:t>DC Current per I/O Pin: 40 mA</a:t>
            </a:r>
            <a:endParaRPr lang="en-IN" sz="2200" dirty="0">
              <a:effectLst/>
              <a:highlight>
                <a:srgbClr val="FFFFFF"/>
              </a:highlight>
              <a:latin typeface="Times New Roman" panose="02020603050405020304" pitchFamily="18" charset="0"/>
              <a:ea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tabLst>
                <a:tab pos="270510" algn="l"/>
              </a:tabLst>
            </a:pPr>
            <a:r>
              <a:rPr lang="en-US" sz="2200" dirty="0">
                <a:solidFill>
                  <a:srgbClr val="000000"/>
                </a:solidFill>
                <a:effectLst/>
                <a:highlight>
                  <a:srgbClr val="FFFFFF"/>
                </a:highlight>
                <a:latin typeface="Times New Roman" panose="02020603050405020304" pitchFamily="18" charset="0"/>
                <a:ea typeface="Times New Roman" panose="02020603050405020304" pitchFamily="18" charset="0"/>
              </a:rPr>
              <a:t>Flash Memory: 32 KB (ATmega328P) of which 2 KB used by bootloader</a:t>
            </a:r>
            <a:endParaRPr lang="en-IN" sz="2200" dirty="0">
              <a:effectLst/>
              <a:highlight>
                <a:srgbClr val="FFFFFF"/>
              </a:highlight>
              <a:latin typeface="Times New Roman" panose="02020603050405020304" pitchFamily="18" charset="0"/>
              <a:ea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tabLst>
                <a:tab pos="270510" algn="l"/>
              </a:tabLst>
            </a:pPr>
            <a:r>
              <a:rPr lang="en-US" sz="2200" dirty="0">
                <a:solidFill>
                  <a:srgbClr val="000000"/>
                </a:solidFill>
                <a:effectLst/>
                <a:highlight>
                  <a:srgbClr val="FFFFFF"/>
                </a:highlight>
                <a:latin typeface="Times New Roman" panose="02020603050405020304" pitchFamily="18" charset="0"/>
                <a:ea typeface="Times New Roman" panose="02020603050405020304" pitchFamily="18" charset="0"/>
              </a:rPr>
              <a:t>SRAM: 2 KB (ATmega328P)</a:t>
            </a:r>
            <a:endParaRPr lang="en-IN" sz="2200" dirty="0">
              <a:effectLst/>
              <a:highlight>
                <a:srgbClr val="FFFFFF"/>
              </a:highlight>
              <a:latin typeface="Times New Roman" panose="02020603050405020304" pitchFamily="18" charset="0"/>
              <a:ea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tabLst>
                <a:tab pos="270510" algn="l"/>
              </a:tabLst>
            </a:pPr>
            <a:r>
              <a:rPr lang="en-US" sz="2200" dirty="0">
                <a:solidFill>
                  <a:srgbClr val="000000"/>
                </a:solidFill>
                <a:effectLst/>
                <a:highlight>
                  <a:srgbClr val="FFFFFF"/>
                </a:highlight>
                <a:latin typeface="Times New Roman" panose="02020603050405020304" pitchFamily="18" charset="0"/>
                <a:ea typeface="Times New Roman" panose="02020603050405020304" pitchFamily="18" charset="0"/>
              </a:rPr>
              <a:t>EEPROM: 1 KB (ATmega328P)</a:t>
            </a:r>
            <a:endParaRPr lang="en-IN" sz="2200" dirty="0">
              <a:effectLst/>
              <a:highlight>
                <a:srgbClr val="FFFFFF"/>
              </a:highlight>
              <a:latin typeface="Times New Roman" panose="02020603050405020304" pitchFamily="18" charset="0"/>
              <a:ea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tabLst>
                <a:tab pos="270510" algn="l"/>
              </a:tabLst>
            </a:pPr>
            <a:r>
              <a:rPr lang="en-US" sz="2200" dirty="0">
                <a:solidFill>
                  <a:srgbClr val="000000"/>
                </a:solidFill>
                <a:effectLst/>
                <a:highlight>
                  <a:srgbClr val="FFFFFF"/>
                </a:highlight>
                <a:latin typeface="Times New Roman" panose="02020603050405020304" pitchFamily="18" charset="0"/>
                <a:ea typeface="Times New Roman" panose="02020603050405020304" pitchFamily="18" charset="0"/>
              </a:rPr>
              <a:t>Clock Speed: 16 MHz</a:t>
            </a:r>
            <a:endParaRPr lang="en-IN" sz="2200" dirty="0">
              <a:effectLst/>
              <a:highlight>
                <a:srgbClr val="FFFFFF"/>
              </a:highlight>
              <a:latin typeface="Times New Roman" panose="02020603050405020304" pitchFamily="18" charset="0"/>
              <a:ea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tabLst>
                <a:tab pos="270510" algn="l"/>
              </a:tabLst>
            </a:pPr>
            <a:r>
              <a:rPr lang="en-US" sz="2200" dirty="0">
                <a:solidFill>
                  <a:srgbClr val="000000"/>
                </a:solidFill>
                <a:effectLst/>
                <a:highlight>
                  <a:srgbClr val="FFFFFF"/>
                </a:highlight>
                <a:latin typeface="Times New Roman" panose="02020603050405020304" pitchFamily="18" charset="0"/>
                <a:ea typeface="Times New Roman" panose="02020603050405020304" pitchFamily="18" charset="0"/>
              </a:rPr>
              <a:t>Dimensions: 18 x 45 mm</a:t>
            </a:r>
            <a:endParaRPr lang="en-IN" sz="2200" dirty="0">
              <a:effectLst/>
              <a:highlight>
                <a:srgbClr val="FFFFFF"/>
              </a:highlight>
              <a:latin typeface="Times New Roman" panose="02020603050405020304" pitchFamily="18" charset="0"/>
              <a:ea typeface="Times New Roman" panose="02020603050405020304" pitchFamily="18" charset="0"/>
            </a:endParaRPr>
          </a:p>
          <a:p>
            <a:pPr marL="590550" marR="73660" indent="-285750" algn="just">
              <a:lnSpc>
                <a:spcPct val="150000"/>
              </a:lnSpc>
              <a:spcBef>
                <a:spcPts val="0"/>
              </a:spcBef>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590550" marR="73660" indent="-285750" algn="just">
              <a:lnSpc>
                <a:spcPct val="150000"/>
              </a:lnSpc>
              <a:spcBef>
                <a:spcPts val="0"/>
              </a:spcBef>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590550" marR="73660" indent="-285750" algn="just">
              <a:lnSpc>
                <a:spcPct val="150000"/>
              </a:lnSpc>
              <a:spcBef>
                <a:spcPts val="0"/>
              </a:spcBef>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590550" marR="73660" indent="-285750" algn="just">
              <a:lnSpc>
                <a:spcPct val="150000"/>
              </a:lnSpc>
              <a:spcBef>
                <a:spcPts val="0"/>
              </a:spcBef>
              <a:buFont typeface="Wingdings" panose="05000000000000000000" pitchFamily="2" charset="2"/>
              <a:buChar char="Ø"/>
            </a:pPr>
            <a:endParaRPr lang="en-US" sz="2000" dirty="0">
              <a:solidFill>
                <a:srgbClr val="000000"/>
              </a:solidFill>
              <a:latin typeface="Times New Roman" panose="02020603050405020304" pitchFamily="18" charset="0"/>
              <a:ea typeface="Times New Roman" panose="02020603050405020304" pitchFamily="18" charset="0"/>
            </a:endParaRPr>
          </a:p>
          <a:p>
            <a:pPr marL="590550" marR="73660" indent="-285750" algn="just">
              <a:lnSpc>
                <a:spcPct val="150000"/>
              </a:lnSpc>
              <a:spcBef>
                <a:spcPts val="0"/>
              </a:spcBef>
              <a:buFont typeface="Wingdings" panose="05000000000000000000" pitchFamily="2" charset="2"/>
              <a:buChar char="Ø"/>
            </a:pPr>
            <a:endParaRPr lang="en-US" sz="2000" dirty="0">
              <a:solidFill>
                <a:srgbClr val="000000"/>
              </a:solidFill>
              <a:latin typeface="Times New Roman" panose="02020603050405020304" pitchFamily="18" charset="0"/>
              <a:ea typeface="Times New Roman" panose="02020603050405020304" pitchFamily="18" charset="0"/>
            </a:endParaRPr>
          </a:p>
          <a:p>
            <a:pPr marL="590550" marR="73660" indent="-285750" algn="just">
              <a:lnSpc>
                <a:spcPct val="150000"/>
              </a:lnSpc>
              <a:spcBef>
                <a:spcPts val="0"/>
              </a:spcBef>
              <a:buFont typeface="Wingdings" panose="05000000000000000000" pitchFamily="2" charset="2"/>
              <a:buChar char="Ø"/>
            </a:pPr>
            <a:endParaRPr lang="en-US" sz="2000" dirty="0">
              <a:solidFill>
                <a:srgbClr val="000000"/>
              </a:solidFill>
              <a:latin typeface="Times New Roman" panose="02020603050405020304" pitchFamily="18" charset="0"/>
              <a:ea typeface="Times New Roman" panose="02020603050405020304" pitchFamily="18" charset="0"/>
            </a:endParaRPr>
          </a:p>
        </p:txBody>
      </p:sp>
      <p:pic>
        <p:nvPicPr>
          <p:cNvPr id="4" name="Picture 3" descr="V3 Atmega 328P Arduino Nano Unsoldered (Pack Of 50) at Rs 250/piece |  Arduino Board in Malout | ID: 14078661391">
            <a:extLst>
              <a:ext uri="{FF2B5EF4-FFF2-40B4-BE49-F238E27FC236}">
                <a16:creationId xmlns:a16="http://schemas.microsoft.com/office/drawing/2014/main" id="{D7E7E8A8-4D1B-8D46-41B9-6A3145AC4E05}"/>
              </a:ext>
            </a:extLst>
          </p:cNvPr>
          <p:cNvPicPr>
            <a:picLocks noChangeAspect="1"/>
          </p:cNvPicPr>
          <p:nvPr/>
        </p:nvPicPr>
        <p:blipFill rotWithShape="1">
          <a:blip r:embed="rId2">
            <a:extLst>
              <a:ext uri="{28A0092B-C50C-407E-A947-70E740481C1C}">
                <a14:useLocalDpi xmlns:a14="http://schemas.microsoft.com/office/drawing/2010/main" val="0"/>
              </a:ext>
            </a:extLst>
          </a:blip>
          <a:srcRect l="7225" t="9261" r="5172" b="8599"/>
          <a:stretch/>
        </p:blipFill>
        <p:spPr bwMode="auto">
          <a:xfrm>
            <a:off x="8227092" y="1975210"/>
            <a:ext cx="3854661" cy="4196521"/>
          </a:xfrm>
          <a:prstGeom prst="rect">
            <a:avLst/>
          </a:prstGeom>
          <a:noFill/>
          <a:ln w="12700">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59242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E9A97-A665-F6CA-8797-34E3A367EFB2}"/>
              </a:ext>
            </a:extLst>
          </p:cNvPr>
          <p:cNvSpPr txBox="1">
            <a:spLocks/>
          </p:cNvSpPr>
          <p:nvPr/>
        </p:nvSpPr>
        <p:spPr>
          <a:xfrm>
            <a:off x="0" y="0"/>
            <a:ext cx="12192000" cy="855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Times New Roman" panose="02020603050405020304" pitchFamily="18" charset="0"/>
                <a:cs typeface="Times New Roman" panose="02020603050405020304" pitchFamily="18" charset="0"/>
              </a:rPr>
              <a:t>SMPS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ED25A42-5FF7-D314-F2A4-95D41C179B10}"/>
              </a:ext>
            </a:extLst>
          </p:cNvPr>
          <p:cNvSpPr txBox="1">
            <a:spLocks/>
          </p:cNvSpPr>
          <p:nvPr/>
        </p:nvSpPr>
        <p:spPr>
          <a:xfrm>
            <a:off x="0" y="686269"/>
            <a:ext cx="12081753" cy="617173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90550" marR="73660" indent="-285750" algn="just">
              <a:lnSpc>
                <a:spcPct val="150000"/>
              </a:lnSpc>
              <a:spcBef>
                <a:spcPts val="0"/>
              </a:spcBef>
              <a:buFont typeface="Wingdings" panose="05000000000000000000" pitchFamily="2" charset="2"/>
              <a:buChar char="Ø"/>
            </a:pPr>
            <a:r>
              <a:rPr lang="en-US" sz="2000" dirty="0">
                <a:solidFill>
                  <a:srgbClr val="000000"/>
                </a:solidFill>
                <a:latin typeface="Times New Roman" panose="02020603050405020304" pitchFamily="18" charset="0"/>
                <a:ea typeface="Times New Roman" panose="02020603050405020304" pitchFamily="18" charset="0"/>
              </a:rPr>
              <a:t>A switching mode power supply (SMPS) is a module that converts AC voltage to DC voltage and is used to control the mechanical torque of a servo Motor.</a:t>
            </a:r>
          </a:p>
          <a:p>
            <a:pPr marL="590550" marR="73660" indent="-285750" algn="just">
              <a:lnSpc>
                <a:spcPct val="150000"/>
              </a:lnSpc>
              <a:spcBef>
                <a:spcPts val="0"/>
              </a:spcBef>
              <a:buFont typeface="Wingdings" panose="05000000000000000000" pitchFamily="2" charset="2"/>
              <a:buChar char="Ø"/>
            </a:pPr>
            <a:r>
              <a:rPr lang="en-US" sz="2000" dirty="0">
                <a:solidFill>
                  <a:srgbClr val="000000"/>
                </a:solidFill>
                <a:latin typeface="Times New Roman" panose="02020603050405020304" pitchFamily="18" charset="0"/>
                <a:cs typeface="Times New Roman" panose="02020603050405020304" pitchFamily="18" charset="0"/>
              </a:rPr>
              <a:t>Model: YY-D-50-5</a:t>
            </a:r>
            <a:endParaRPr lang="en-US" sz="2000" dirty="0">
              <a:latin typeface="Times New Roman" panose="02020603050405020304" pitchFamily="18" charset="0"/>
              <a:cs typeface="Times New Roman" panose="02020603050405020304" pitchFamily="18" charset="0"/>
            </a:endParaRPr>
          </a:p>
          <a:p>
            <a:pPr marL="590550" marR="73660" indent="-285750" algn="just">
              <a:lnSpc>
                <a:spcPct val="150000"/>
              </a:lnSpc>
              <a:spcBef>
                <a:spcPts val="0"/>
              </a:spcBef>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Input Voltage: 85-264 VAC</a:t>
            </a:r>
          </a:p>
          <a:p>
            <a:pPr marL="590550" marR="73660" indent="-285750" algn="just">
              <a:lnSpc>
                <a:spcPct val="150000"/>
              </a:lnSpc>
              <a:spcBef>
                <a:spcPts val="0"/>
              </a:spcBef>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Output Voltage: 5VDC</a:t>
            </a:r>
          </a:p>
          <a:p>
            <a:pPr marL="590550" marR="73660" indent="-285750" algn="just">
              <a:lnSpc>
                <a:spcPct val="150000"/>
              </a:lnSpc>
              <a:spcBef>
                <a:spcPts val="0"/>
              </a:spcBef>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Efficiency: 89%</a:t>
            </a:r>
          </a:p>
          <a:p>
            <a:pPr marL="590550" marR="73660" indent="-285750" algn="just">
              <a:lnSpc>
                <a:spcPct val="150000"/>
              </a:lnSpc>
              <a:spcBef>
                <a:spcPts val="0"/>
              </a:spcBef>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Output Current : 10 Amps</a:t>
            </a:r>
          </a:p>
          <a:p>
            <a:pPr marL="590550" marR="73660" indent="-285750" algn="just">
              <a:lnSpc>
                <a:spcPct val="150000"/>
              </a:lnSpc>
              <a:spcBef>
                <a:spcPts val="0"/>
              </a:spcBef>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590550" marR="73660" indent="-285750" algn="just">
              <a:lnSpc>
                <a:spcPct val="150000"/>
              </a:lnSpc>
              <a:spcBef>
                <a:spcPts val="0"/>
              </a:spcBef>
              <a:buFont typeface="Wingdings" panose="05000000000000000000" pitchFamily="2" charset="2"/>
              <a:buChar char="Ø"/>
            </a:pPr>
            <a:endParaRPr lang="en-US" sz="2000" dirty="0">
              <a:solidFill>
                <a:srgbClr val="000000"/>
              </a:solidFill>
              <a:latin typeface="Times New Roman" panose="02020603050405020304" pitchFamily="18" charset="0"/>
              <a:ea typeface="Times New Roman" panose="02020603050405020304" pitchFamily="18" charset="0"/>
            </a:endParaRPr>
          </a:p>
          <a:p>
            <a:pPr marL="590550" marR="73660" indent="-285750" algn="just">
              <a:lnSpc>
                <a:spcPct val="150000"/>
              </a:lnSpc>
              <a:spcBef>
                <a:spcPts val="0"/>
              </a:spcBef>
              <a:buFont typeface="Wingdings" panose="05000000000000000000" pitchFamily="2" charset="2"/>
              <a:buChar char="Ø"/>
            </a:pPr>
            <a:endParaRPr lang="en-US" sz="2000" dirty="0">
              <a:solidFill>
                <a:srgbClr val="000000"/>
              </a:solidFill>
              <a:latin typeface="Times New Roman" panose="02020603050405020304" pitchFamily="18" charset="0"/>
              <a:ea typeface="Times New Roman" panose="02020603050405020304" pitchFamily="18" charset="0"/>
            </a:endParaRPr>
          </a:p>
          <a:p>
            <a:pPr marL="590550" marR="73660" indent="-285750" algn="just">
              <a:lnSpc>
                <a:spcPct val="150000"/>
              </a:lnSpc>
              <a:spcBef>
                <a:spcPts val="0"/>
              </a:spcBef>
              <a:buFont typeface="Wingdings" panose="05000000000000000000" pitchFamily="2" charset="2"/>
              <a:buChar char="Ø"/>
            </a:pPr>
            <a:endParaRPr lang="en-US" sz="2000" dirty="0">
              <a:solidFill>
                <a:srgbClr val="000000"/>
              </a:solidFill>
              <a:latin typeface="Times New Roman" panose="02020603050405020304" pitchFamily="18" charset="0"/>
              <a:ea typeface="Times New Roman" panose="02020603050405020304" pitchFamily="18" charset="0"/>
            </a:endParaRPr>
          </a:p>
        </p:txBody>
      </p:sp>
      <p:pic>
        <p:nvPicPr>
          <p:cNvPr id="2052" name="Picture 4" descr="YOU-YI YY-D-50-5 5V 10amps SMPS, Output Voltage: 5 Vdc, Input Voltage  Range: 85-264VAC at Rs 400/piece in Chennai">
            <a:extLst>
              <a:ext uri="{FF2B5EF4-FFF2-40B4-BE49-F238E27FC236}">
                <a16:creationId xmlns:a16="http://schemas.microsoft.com/office/drawing/2014/main" id="{0A2AF089-E71B-99AA-622D-DDF423E6FF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9071" y="2051390"/>
            <a:ext cx="6031987" cy="3951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538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19F553-2977-E3F7-867B-94910741D5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23F4CE-A967-D389-1B46-6D821BFD2574}"/>
              </a:ext>
            </a:extLst>
          </p:cNvPr>
          <p:cNvSpPr txBox="1">
            <a:spLocks/>
          </p:cNvSpPr>
          <p:nvPr/>
        </p:nvSpPr>
        <p:spPr>
          <a:xfrm>
            <a:off x="0" y="0"/>
            <a:ext cx="12192000" cy="855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Times New Roman" panose="02020603050405020304" pitchFamily="18" charset="0"/>
                <a:cs typeface="Times New Roman" panose="02020603050405020304" pitchFamily="18" charset="0"/>
              </a:rPr>
              <a:t>SERVO MOTOR</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AEB7FEC-C547-44F7-3850-784C3F65BDE2}"/>
              </a:ext>
            </a:extLst>
          </p:cNvPr>
          <p:cNvSpPr txBox="1">
            <a:spLocks/>
          </p:cNvSpPr>
          <p:nvPr/>
        </p:nvSpPr>
        <p:spPr>
          <a:xfrm>
            <a:off x="55123" y="855662"/>
            <a:ext cx="12081753" cy="617173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90550" marR="73660" indent="-285750" algn="just">
              <a:lnSpc>
                <a:spcPct val="150000"/>
              </a:lnSpc>
              <a:spcBef>
                <a:spcPts val="0"/>
              </a:spcBef>
              <a:buFont typeface="Wingdings" panose="05000000000000000000" pitchFamily="2" charset="2"/>
              <a:buChar char="Ø"/>
            </a:pPr>
            <a:endParaRPr lang="en-US" sz="3600" dirty="0">
              <a:solidFill>
                <a:srgbClr val="000000"/>
              </a:solidFill>
              <a:latin typeface="Times New Roman" panose="02020603050405020304" pitchFamily="18" charset="0"/>
              <a:ea typeface="Times New Roman" panose="02020603050405020304" pitchFamily="18" charset="0"/>
            </a:endParaRPr>
          </a:p>
        </p:txBody>
      </p:sp>
      <p:sp>
        <p:nvSpPr>
          <p:cNvPr id="6" name="Content Placeholder 2">
            <a:extLst>
              <a:ext uri="{FF2B5EF4-FFF2-40B4-BE49-F238E27FC236}">
                <a16:creationId xmlns:a16="http://schemas.microsoft.com/office/drawing/2014/main" id="{8A4C1C76-59E8-FA34-83D1-9F969F1DC98F}"/>
              </a:ext>
            </a:extLst>
          </p:cNvPr>
          <p:cNvSpPr txBox="1">
            <a:spLocks/>
          </p:cNvSpPr>
          <p:nvPr/>
        </p:nvSpPr>
        <p:spPr>
          <a:xfrm>
            <a:off x="0" y="686269"/>
            <a:ext cx="12081753" cy="617173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90550" marR="73660" indent="-285750" algn="just">
              <a:lnSpc>
                <a:spcPct val="150000"/>
              </a:lnSpc>
              <a:spcBef>
                <a:spcPts val="0"/>
              </a:spcBef>
              <a:buFont typeface="Wingdings" panose="05000000000000000000" pitchFamily="2" charset="2"/>
              <a:buChar char="Ø"/>
            </a:pPr>
            <a:r>
              <a:rPr lang="en-US" sz="2000" dirty="0">
                <a:solidFill>
                  <a:srgbClr val="000000"/>
                </a:solidFill>
                <a:latin typeface="Times New Roman" panose="02020603050405020304" pitchFamily="18" charset="0"/>
                <a:ea typeface="Times New Roman" panose="02020603050405020304" pitchFamily="18" charset="0"/>
              </a:rPr>
              <a:t>The MG995 is a popular standard-sized servo motor commonly used in hobbyist projects and robotics. It features a torque output suitable for various applications, precise control over angular position, and compatibility with most microcontrollers, making it a versatile choice for motion control systems.</a:t>
            </a:r>
          </a:p>
          <a:p>
            <a:pPr marL="590550" marR="73660" indent="-285750" algn="just">
              <a:lnSpc>
                <a:spcPct val="150000"/>
              </a:lnSpc>
              <a:spcBef>
                <a:spcPts val="0"/>
              </a:spcBef>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Voltage : 4.8V – 6.6V</a:t>
            </a:r>
          </a:p>
          <a:p>
            <a:pPr marL="590550" marR="73660" indent="-285750" algn="just">
              <a:lnSpc>
                <a:spcPct val="150000"/>
              </a:lnSpc>
              <a:spcBef>
                <a:spcPts val="0"/>
              </a:spcBef>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RPM : 0.2s/60 degrees (4.8v),0.16s/60 degrees(6v)</a:t>
            </a:r>
          </a:p>
          <a:p>
            <a:pPr marL="590550" marR="73660" indent="-285750" algn="just">
              <a:lnSpc>
                <a:spcPct val="150000"/>
              </a:lnSpc>
              <a:spcBef>
                <a:spcPts val="0"/>
              </a:spcBef>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Torque : 10kg/cm</a:t>
            </a:r>
          </a:p>
          <a:p>
            <a:pPr marL="590550" marR="73660" indent="-285750" algn="just">
              <a:lnSpc>
                <a:spcPct val="150000"/>
              </a:lnSpc>
              <a:spcBef>
                <a:spcPts val="0"/>
              </a:spcBef>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Angle:180 degrees</a:t>
            </a:r>
          </a:p>
          <a:p>
            <a:pPr marL="590550" marR="73660" indent="-285750" algn="just">
              <a:lnSpc>
                <a:spcPct val="150000"/>
              </a:lnSpc>
              <a:spcBef>
                <a:spcPts val="0"/>
              </a:spcBef>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Dimensions : 40mm x 20mm x 43mm</a:t>
            </a:r>
          </a:p>
          <a:p>
            <a:pPr marL="590550" marR="73660" indent="-285750" algn="just">
              <a:lnSpc>
                <a:spcPct val="150000"/>
              </a:lnSpc>
              <a:spcBef>
                <a:spcPts val="0"/>
              </a:spcBef>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Weight : 55g</a:t>
            </a:r>
          </a:p>
          <a:p>
            <a:pPr marL="304800" marR="73660" indent="0" algn="just">
              <a:lnSpc>
                <a:spcPct val="150000"/>
              </a:lnSpc>
              <a:spcBef>
                <a:spcPts val="0"/>
              </a:spcBef>
              <a:buNone/>
            </a:pPr>
            <a:endParaRPr lang="en-IN" sz="2000" dirty="0">
              <a:latin typeface="Times New Roman" panose="02020603050405020304" pitchFamily="18" charset="0"/>
              <a:cs typeface="Times New Roman" panose="02020603050405020304" pitchFamily="18" charset="0"/>
            </a:endParaRPr>
          </a:p>
          <a:p>
            <a:pPr marL="590550" marR="73660" indent="-285750" algn="just">
              <a:lnSpc>
                <a:spcPct val="150000"/>
              </a:lnSpc>
              <a:spcBef>
                <a:spcPts val="0"/>
              </a:spcBef>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590550" marR="73660" indent="-285750" algn="just">
              <a:lnSpc>
                <a:spcPct val="150000"/>
              </a:lnSpc>
              <a:spcBef>
                <a:spcPts val="0"/>
              </a:spcBef>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590550" marR="73660" indent="-285750" algn="just">
              <a:lnSpc>
                <a:spcPct val="150000"/>
              </a:lnSpc>
              <a:spcBef>
                <a:spcPts val="0"/>
              </a:spcBef>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590550" marR="73660" indent="-285750" algn="just">
              <a:lnSpc>
                <a:spcPct val="150000"/>
              </a:lnSpc>
              <a:spcBef>
                <a:spcPts val="0"/>
              </a:spcBef>
              <a:buFont typeface="Wingdings" panose="05000000000000000000" pitchFamily="2" charset="2"/>
              <a:buChar char="Ø"/>
            </a:pPr>
            <a:endParaRPr lang="en-US" sz="2000" dirty="0">
              <a:solidFill>
                <a:srgbClr val="000000"/>
              </a:solidFill>
              <a:latin typeface="Times New Roman" panose="02020603050405020304" pitchFamily="18" charset="0"/>
              <a:ea typeface="Times New Roman" panose="02020603050405020304" pitchFamily="18" charset="0"/>
            </a:endParaRPr>
          </a:p>
          <a:p>
            <a:pPr marL="590550" marR="73660" indent="-285750" algn="just">
              <a:lnSpc>
                <a:spcPct val="150000"/>
              </a:lnSpc>
              <a:spcBef>
                <a:spcPts val="0"/>
              </a:spcBef>
              <a:buFont typeface="Wingdings" panose="05000000000000000000" pitchFamily="2" charset="2"/>
              <a:buChar char="Ø"/>
            </a:pPr>
            <a:endParaRPr lang="en-US" sz="2000" dirty="0">
              <a:solidFill>
                <a:srgbClr val="000000"/>
              </a:solidFill>
              <a:latin typeface="Times New Roman" panose="02020603050405020304" pitchFamily="18" charset="0"/>
              <a:ea typeface="Times New Roman" panose="02020603050405020304" pitchFamily="18" charset="0"/>
            </a:endParaRPr>
          </a:p>
          <a:p>
            <a:pPr marL="590550" marR="73660" indent="-285750" algn="just">
              <a:lnSpc>
                <a:spcPct val="150000"/>
              </a:lnSpc>
              <a:spcBef>
                <a:spcPts val="0"/>
              </a:spcBef>
              <a:buFont typeface="Wingdings" panose="05000000000000000000" pitchFamily="2" charset="2"/>
              <a:buChar char="Ø"/>
            </a:pPr>
            <a:endParaRPr lang="en-US" sz="2000" dirty="0">
              <a:solidFill>
                <a:srgbClr val="000000"/>
              </a:solidFill>
              <a:latin typeface="Times New Roman" panose="02020603050405020304" pitchFamily="18" charset="0"/>
              <a:ea typeface="Times New Roman" panose="02020603050405020304" pitchFamily="18" charset="0"/>
            </a:endParaRPr>
          </a:p>
        </p:txBody>
      </p:sp>
      <p:pic>
        <p:nvPicPr>
          <p:cNvPr id="1026" name="Picture 2" descr="Robodo MG995 TowerPro Servo Motor">
            <a:extLst>
              <a:ext uri="{FF2B5EF4-FFF2-40B4-BE49-F238E27FC236}">
                <a16:creationId xmlns:a16="http://schemas.microsoft.com/office/drawing/2014/main" id="{984729A3-401E-13A8-C5E4-1DC1962D48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4746" y="2170000"/>
            <a:ext cx="4855137" cy="4668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894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DCD80-4629-9C83-4E69-660389FC81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5B9CC0-E237-761F-A76A-EFF98A7436B6}"/>
              </a:ext>
            </a:extLst>
          </p:cNvPr>
          <p:cNvSpPr txBox="1">
            <a:spLocks/>
          </p:cNvSpPr>
          <p:nvPr/>
        </p:nvSpPr>
        <p:spPr>
          <a:xfrm>
            <a:off x="0" y="0"/>
            <a:ext cx="12192000" cy="855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Times New Roman" panose="02020603050405020304" pitchFamily="18" charset="0"/>
                <a:cs typeface="Times New Roman" panose="02020603050405020304" pitchFamily="18" charset="0"/>
              </a:rPr>
              <a:t>ALUMINIUM FRAME</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6573E6A-73CF-0D67-B052-EFCD566F8FAB}"/>
              </a:ext>
            </a:extLst>
          </p:cNvPr>
          <p:cNvSpPr txBox="1">
            <a:spLocks/>
          </p:cNvSpPr>
          <p:nvPr/>
        </p:nvSpPr>
        <p:spPr>
          <a:xfrm>
            <a:off x="55123" y="855662"/>
            <a:ext cx="12081753" cy="617173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90550" marR="73660" indent="-285750" algn="just">
              <a:lnSpc>
                <a:spcPct val="150000"/>
              </a:lnSpc>
              <a:spcBef>
                <a:spcPts val="0"/>
              </a:spcBef>
              <a:buFont typeface="Wingdings" panose="05000000000000000000" pitchFamily="2" charset="2"/>
              <a:buChar char="Ø"/>
            </a:pPr>
            <a:endParaRPr lang="en-US" sz="3600" dirty="0">
              <a:solidFill>
                <a:srgbClr val="000000"/>
              </a:solidFill>
              <a:latin typeface="Times New Roman" panose="02020603050405020304" pitchFamily="18" charset="0"/>
              <a:ea typeface="Times New Roman" panose="02020603050405020304" pitchFamily="18" charset="0"/>
            </a:endParaRPr>
          </a:p>
        </p:txBody>
      </p:sp>
      <p:sp>
        <p:nvSpPr>
          <p:cNvPr id="6" name="Content Placeholder 2">
            <a:extLst>
              <a:ext uri="{FF2B5EF4-FFF2-40B4-BE49-F238E27FC236}">
                <a16:creationId xmlns:a16="http://schemas.microsoft.com/office/drawing/2014/main" id="{CF1CDB05-2F17-A3A9-951A-D1633B71E2A2}"/>
              </a:ext>
            </a:extLst>
          </p:cNvPr>
          <p:cNvSpPr txBox="1">
            <a:spLocks/>
          </p:cNvSpPr>
          <p:nvPr/>
        </p:nvSpPr>
        <p:spPr>
          <a:xfrm>
            <a:off x="0" y="686269"/>
            <a:ext cx="12081753" cy="617173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90550" marR="73660" indent="-285750" algn="just">
              <a:lnSpc>
                <a:spcPct val="150000"/>
              </a:lnSpc>
              <a:spcBef>
                <a:spcPts val="0"/>
              </a:spcBef>
              <a:buFont typeface="Wingdings" panose="05000000000000000000" pitchFamily="2" charset="2"/>
              <a:buChar char="Ø"/>
            </a:pPr>
            <a:r>
              <a:rPr lang="en-US" sz="2000" dirty="0">
                <a:solidFill>
                  <a:srgbClr val="000000"/>
                </a:solidFill>
                <a:latin typeface="Times New Roman" panose="02020603050405020304" pitchFamily="18" charset="0"/>
                <a:ea typeface="Times New Roman" panose="02020603050405020304" pitchFamily="18" charset="0"/>
              </a:rPr>
              <a:t>An aluminum frame for an exoskeleton is a lightweight and durable structure designed to support and distribute loads in an exoskeletal system, providing strength and stability for enhanced mobility and functionality.</a:t>
            </a:r>
          </a:p>
          <a:p>
            <a:pPr marL="304800" marR="73660" indent="0" algn="just">
              <a:lnSpc>
                <a:spcPct val="150000"/>
              </a:lnSpc>
              <a:spcBef>
                <a:spcPts val="0"/>
              </a:spcBef>
              <a:buNone/>
            </a:pPr>
            <a:endParaRPr lang="en-US" sz="2000" dirty="0">
              <a:solidFill>
                <a:srgbClr val="000000"/>
              </a:solidFill>
              <a:latin typeface="Times New Roman" panose="02020603050405020304" pitchFamily="18" charset="0"/>
              <a:ea typeface="Times New Roman" panose="02020603050405020304" pitchFamily="18" charset="0"/>
            </a:endParaRPr>
          </a:p>
          <a:p>
            <a:pPr marL="304800" marR="73660" indent="0" algn="just">
              <a:lnSpc>
                <a:spcPct val="150000"/>
              </a:lnSpc>
              <a:spcBef>
                <a:spcPts val="0"/>
              </a:spcBef>
              <a:buNone/>
            </a:pPr>
            <a:endParaRPr lang="en-US" sz="2000" dirty="0">
              <a:latin typeface="Times New Roman" panose="02020603050405020304" pitchFamily="18" charset="0"/>
              <a:cs typeface="Times New Roman" panose="02020603050405020304" pitchFamily="18" charset="0"/>
            </a:endParaRPr>
          </a:p>
          <a:p>
            <a:pPr marL="590550" marR="73660" indent="-285750" algn="just">
              <a:lnSpc>
                <a:spcPct val="150000"/>
              </a:lnSpc>
              <a:spcBef>
                <a:spcPts val="0"/>
              </a:spcBef>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04800" marR="73660" indent="0" algn="just">
              <a:lnSpc>
                <a:spcPct val="150000"/>
              </a:lnSpc>
              <a:spcBef>
                <a:spcPts val="0"/>
              </a:spcBef>
              <a:buNone/>
            </a:pPr>
            <a:endParaRPr lang="en-US" sz="2000" dirty="0">
              <a:solidFill>
                <a:srgbClr val="000000"/>
              </a:solidFill>
              <a:latin typeface="Times New Roman" panose="02020603050405020304" pitchFamily="18" charset="0"/>
              <a:ea typeface="Times New Roman" panose="02020603050405020304" pitchFamily="18" charset="0"/>
            </a:endParaRPr>
          </a:p>
          <a:p>
            <a:pPr marL="590550" marR="73660" indent="-285750" algn="just">
              <a:lnSpc>
                <a:spcPct val="150000"/>
              </a:lnSpc>
              <a:spcBef>
                <a:spcPts val="0"/>
              </a:spcBef>
              <a:buFont typeface="Wingdings" panose="05000000000000000000" pitchFamily="2" charset="2"/>
              <a:buChar char="Ø"/>
            </a:pPr>
            <a:endParaRPr lang="en-US" sz="2000" dirty="0">
              <a:solidFill>
                <a:srgbClr val="000000"/>
              </a:solidFill>
              <a:latin typeface="Times New Roman" panose="02020603050405020304" pitchFamily="18" charset="0"/>
              <a:ea typeface="Times New Roman" panose="02020603050405020304" pitchFamily="18" charset="0"/>
            </a:endParaRPr>
          </a:p>
          <a:p>
            <a:pPr marL="590550" marR="73660" indent="-285750" algn="just">
              <a:lnSpc>
                <a:spcPct val="150000"/>
              </a:lnSpc>
              <a:spcBef>
                <a:spcPts val="0"/>
              </a:spcBef>
              <a:buFont typeface="Wingdings" panose="05000000000000000000" pitchFamily="2" charset="2"/>
              <a:buChar char="Ø"/>
            </a:pPr>
            <a:endParaRPr lang="en-US" sz="2000" dirty="0">
              <a:solidFill>
                <a:srgbClr val="000000"/>
              </a:solidFill>
              <a:latin typeface="Times New Roman" panose="02020603050405020304" pitchFamily="18" charset="0"/>
              <a:ea typeface="Times New Roman" panose="02020603050405020304" pitchFamily="18" charset="0"/>
            </a:endParaRPr>
          </a:p>
        </p:txBody>
      </p:sp>
      <p:pic>
        <p:nvPicPr>
          <p:cNvPr id="5122" name="Picture 2" descr="Frontiers | Does a Passive Unilateral Lower Limb Exoskeleton Affect Human  Static and Dynamic Balance Control?">
            <a:extLst>
              <a:ext uri="{FF2B5EF4-FFF2-40B4-BE49-F238E27FC236}">
                <a16:creationId xmlns:a16="http://schemas.microsoft.com/office/drawing/2014/main" id="{2BF14CCF-1496-BFCA-03F3-5C7494A580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4709" y="1711324"/>
            <a:ext cx="3554606" cy="514667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D55D16CB-B7E3-26CE-CF1A-DDAF7FF840E2}"/>
              </a:ext>
            </a:extLst>
          </p:cNvPr>
          <p:cNvSpPr txBox="1">
            <a:spLocks/>
          </p:cNvSpPr>
          <p:nvPr/>
        </p:nvSpPr>
        <p:spPr>
          <a:xfrm>
            <a:off x="55122" y="2148840"/>
            <a:ext cx="9129518" cy="3585375"/>
          </a:xfrm>
          <a:prstGeom prst="rect">
            <a:avLst/>
          </a:prstGeom>
        </p:spPr>
        <p:txBody>
          <a:bodyP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90550" marR="73660" indent="-285750" algn="just">
              <a:lnSpc>
                <a:spcPct val="170000"/>
              </a:lnSpc>
              <a:spcBef>
                <a:spcPts val="0"/>
              </a:spcBef>
              <a:buFont typeface="Wingdings" panose="05000000000000000000" pitchFamily="2" charset="2"/>
              <a:buChar char="Ø"/>
            </a:pPr>
            <a:r>
              <a:rPr lang="en-US" sz="8000" i="0" dirty="0">
                <a:solidFill>
                  <a:srgbClr val="0D0D0D"/>
                </a:solidFill>
                <a:effectLst/>
                <a:latin typeface="Times New Roman" panose="02020603050405020304" pitchFamily="18" charset="0"/>
                <a:cs typeface="Times New Roman" panose="02020603050405020304" pitchFamily="18" charset="0"/>
              </a:rPr>
              <a:t>Material: Aluminum alloy (e.g., 6061 or 7075) known for its </a:t>
            </a:r>
            <a:r>
              <a:rPr lang="en-US" sz="8000" i="0" dirty="0">
                <a:effectLst/>
                <a:latin typeface="Times New Roman" panose="02020603050405020304" pitchFamily="18" charset="0"/>
                <a:cs typeface="Times New Roman" panose="02020603050405020304" pitchFamily="18" charset="0"/>
              </a:rPr>
              <a:t>lightweight yet sturdy properties.</a:t>
            </a:r>
          </a:p>
          <a:p>
            <a:pPr marL="590550" marR="73660" indent="-285750" algn="just">
              <a:lnSpc>
                <a:spcPct val="170000"/>
              </a:lnSpc>
              <a:spcBef>
                <a:spcPts val="0"/>
              </a:spcBef>
              <a:buFont typeface="Wingdings" panose="05000000000000000000" pitchFamily="2" charset="2"/>
              <a:buChar char="Ø"/>
            </a:pPr>
            <a:r>
              <a:rPr lang="en-US" sz="8000" i="0" dirty="0">
                <a:effectLst/>
                <a:latin typeface="Times New Roman" panose="02020603050405020304" pitchFamily="18" charset="0"/>
                <a:cs typeface="Times New Roman" panose="02020603050405020304" pitchFamily="18" charset="0"/>
              </a:rPr>
              <a:t>Dimensions: Length, width, and height tailored to fit the wearer comfortably while providing structural integrity and support.</a:t>
            </a:r>
          </a:p>
          <a:p>
            <a:pPr marL="590550" marR="73660" indent="-285750" algn="just">
              <a:lnSpc>
                <a:spcPct val="170000"/>
              </a:lnSpc>
              <a:spcBef>
                <a:spcPts val="0"/>
              </a:spcBef>
              <a:buFont typeface="Wingdings" panose="05000000000000000000" pitchFamily="2" charset="2"/>
              <a:buChar char="Ø"/>
            </a:pPr>
            <a:r>
              <a:rPr lang="en-US" sz="8000" i="0" dirty="0">
                <a:effectLst/>
                <a:latin typeface="Times New Roman" panose="02020603050405020304" pitchFamily="18" charset="0"/>
                <a:cs typeface="Times New Roman" panose="02020603050405020304" pitchFamily="18" charset="0"/>
              </a:rPr>
              <a:t>Thickness: Typically ranges from 1.5mm to 3mm</a:t>
            </a:r>
            <a:r>
              <a:rPr lang="en-US" sz="8000" i="0" dirty="0">
                <a:solidFill>
                  <a:srgbClr val="0D0D0D"/>
                </a:solidFill>
                <a:effectLst/>
                <a:latin typeface="Times New Roman" panose="02020603050405020304" pitchFamily="18" charset="0"/>
                <a:cs typeface="Times New Roman" panose="02020603050405020304" pitchFamily="18" charset="0"/>
              </a:rPr>
              <a:t>, balancing strength and weight considerations.</a:t>
            </a:r>
          </a:p>
          <a:p>
            <a:pPr marL="590550" marR="73660" indent="-285750" algn="just">
              <a:lnSpc>
                <a:spcPct val="170000"/>
              </a:lnSpc>
              <a:spcBef>
                <a:spcPts val="0"/>
              </a:spcBef>
              <a:buFont typeface="Wingdings" panose="05000000000000000000" pitchFamily="2" charset="2"/>
              <a:buChar char="Ø"/>
            </a:pPr>
            <a:r>
              <a:rPr lang="en-US" sz="8000" i="0" dirty="0">
                <a:solidFill>
                  <a:srgbClr val="0D0D0D"/>
                </a:solidFill>
                <a:effectLst/>
                <a:latin typeface="Times New Roman" panose="02020603050405020304" pitchFamily="18" charset="0"/>
                <a:cs typeface="Times New Roman" panose="02020603050405020304" pitchFamily="18" charset="0"/>
              </a:rPr>
              <a:t>Weight: Kept as low as possible to minimize user fatigue while providing sufficient strength and durability.</a:t>
            </a:r>
          </a:p>
          <a:p>
            <a:pPr marL="590550" marR="73660" indent="-285750" algn="just">
              <a:lnSpc>
                <a:spcPct val="150000"/>
              </a:lnSpc>
              <a:spcBef>
                <a:spcPts val="0"/>
              </a:spcBef>
              <a:buFont typeface="Wingdings" panose="05000000000000000000" pitchFamily="2" charset="2"/>
              <a:buChar char="Ø"/>
            </a:pPr>
            <a:endParaRPr lang="en-US" sz="8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304800" marR="73660" indent="0" algn="just">
              <a:lnSpc>
                <a:spcPct val="150000"/>
              </a:lnSpc>
              <a:spcBef>
                <a:spcPts val="0"/>
              </a:spcBef>
              <a:buNone/>
            </a:pPr>
            <a:endParaRPr lang="en-US" sz="2000" dirty="0">
              <a:solidFill>
                <a:srgbClr val="000000"/>
              </a:solidFill>
              <a:latin typeface="Times New Roman" panose="02020603050405020304" pitchFamily="18" charset="0"/>
              <a:ea typeface="Times New Roman" panose="02020603050405020304" pitchFamily="18" charset="0"/>
            </a:endParaRPr>
          </a:p>
          <a:p>
            <a:pPr marL="304800" marR="73660" indent="0" algn="just">
              <a:lnSpc>
                <a:spcPct val="150000"/>
              </a:lnSpc>
              <a:spcBef>
                <a:spcPts val="0"/>
              </a:spcBef>
              <a:buNone/>
            </a:pPr>
            <a:endParaRPr lang="en-US" sz="2000" dirty="0">
              <a:latin typeface="Times New Roman" panose="02020603050405020304" pitchFamily="18" charset="0"/>
              <a:cs typeface="Times New Roman" panose="02020603050405020304" pitchFamily="18" charset="0"/>
            </a:endParaRPr>
          </a:p>
          <a:p>
            <a:pPr marL="590550" marR="73660" indent="-285750" algn="just">
              <a:lnSpc>
                <a:spcPct val="150000"/>
              </a:lnSpc>
              <a:spcBef>
                <a:spcPts val="0"/>
              </a:spcBef>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590550" marR="73660" indent="-285750" algn="just">
              <a:lnSpc>
                <a:spcPct val="150000"/>
              </a:lnSpc>
              <a:spcBef>
                <a:spcPts val="0"/>
              </a:spcBef>
              <a:buFont typeface="Wingdings" panose="05000000000000000000" pitchFamily="2" charset="2"/>
              <a:buChar char="Ø"/>
            </a:pPr>
            <a:endParaRPr lang="en-US" sz="2000" dirty="0">
              <a:solidFill>
                <a:srgbClr val="000000"/>
              </a:solidFill>
              <a:latin typeface="Times New Roman" panose="02020603050405020304" pitchFamily="18" charset="0"/>
              <a:ea typeface="Times New Roman" panose="02020603050405020304" pitchFamily="18" charset="0"/>
            </a:endParaRPr>
          </a:p>
          <a:p>
            <a:pPr marL="590550" marR="73660" indent="-285750" algn="just">
              <a:lnSpc>
                <a:spcPct val="150000"/>
              </a:lnSpc>
              <a:spcBef>
                <a:spcPts val="0"/>
              </a:spcBef>
              <a:buFont typeface="Wingdings" panose="05000000000000000000" pitchFamily="2" charset="2"/>
              <a:buChar char="Ø"/>
            </a:pPr>
            <a:endParaRPr lang="en-US" sz="2000" dirty="0">
              <a:solidFill>
                <a:srgbClr val="000000"/>
              </a:solidFill>
              <a:latin typeface="Times New Roman" panose="02020603050405020304" pitchFamily="18" charset="0"/>
              <a:ea typeface="Times New Roman" panose="02020603050405020304" pitchFamily="18" charset="0"/>
            </a:endParaRPr>
          </a:p>
          <a:p>
            <a:pPr marL="590550" marR="73660" indent="-285750" algn="just">
              <a:lnSpc>
                <a:spcPct val="150000"/>
              </a:lnSpc>
              <a:spcBef>
                <a:spcPts val="0"/>
              </a:spcBef>
              <a:buFont typeface="Wingdings" panose="05000000000000000000" pitchFamily="2" charset="2"/>
              <a:buChar char="Ø"/>
            </a:pPr>
            <a:endParaRPr lang="en-US" sz="2000" dirty="0">
              <a:solidFill>
                <a:srgbClr val="000000"/>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9264591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4C17E-5473-DC2F-2FF2-5CB8491AD2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5D79C3-8083-0C53-30AA-09B231F1E4AC}"/>
              </a:ext>
            </a:extLst>
          </p:cNvPr>
          <p:cNvSpPr txBox="1">
            <a:spLocks/>
          </p:cNvSpPr>
          <p:nvPr/>
        </p:nvSpPr>
        <p:spPr>
          <a:xfrm>
            <a:off x="0" y="0"/>
            <a:ext cx="12192000" cy="855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Times New Roman" panose="02020603050405020304" pitchFamily="18" charset="0"/>
                <a:cs typeface="Times New Roman" panose="02020603050405020304" pitchFamily="18" charset="0"/>
              </a:rPr>
              <a:t>VELCRO BAND</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6414519-904A-1488-9B42-AA6E683396E3}"/>
              </a:ext>
            </a:extLst>
          </p:cNvPr>
          <p:cNvSpPr txBox="1">
            <a:spLocks/>
          </p:cNvSpPr>
          <p:nvPr/>
        </p:nvSpPr>
        <p:spPr>
          <a:xfrm>
            <a:off x="55123" y="855662"/>
            <a:ext cx="12081753" cy="617173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90550" marR="73660" indent="-285750" algn="just">
              <a:lnSpc>
                <a:spcPct val="150000"/>
              </a:lnSpc>
              <a:spcBef>
                <a:spcPts val="0"/>
              </a:spcBef>
              <a:buFont typeface="Wingdings" panose="05000000000000000000" pitchFamily="2" charset="2"/>
              <a:buChar char="Ø"/>
            </a:pPr>
            <a:endParaRPr lang="en-US" sz="3600" dirty="0">
              <a:solidFill>
                <a:srgbClr val="000000"/>
              </a:solidFill>
              <a:latin typeface="Times New Roman" panose="02020603050405020304" pitchFamily="18" charset="0"/>
              <a:ea typeface="Times New Roman" panose="02020603050405020304" pitchFamily="18" charset="0"/>
            </a:endParaRPr>
          </a:p>
        </p:txBody>
      </p:sp>
      <p:sp>
        <p:nvSpPr>
          <p:cNvPr id="6" name="Content Placeholder 2">
            <a:extLst>
              <a:ext uri="{FF2B5EF4-FFF2-40B4-BE49-F238E27FC236}">
                <a16:creationId xmlns:a16="http://schemas.microsoft.com/office/drawing/2014/main" id="{9C089C30-1B74-9C97-3B68-519288BB375A}"/>
              </a:ext>
            </a:extLst>
          </p:cNvPr>
          <p:cNvSpPr txBox="1">
            <a:spLocks/>
          </p:cNvSpPr>
          <p:nvPr/>
        </p:nvSpPr>
        <p:spPr>
          <a:xfrm>
            <a:off x="0" y="686269"/>
            <a:ext cx="12081753" cy="617173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90550" marR="73660" indent="-285750" algn="just">
              <a:lnSpc>
                <a:spcPct val="150000"/>
              </a:lnSpc>
              <a:spcBef>
                <a:spcPts val="0"/>
              </a:spcBef>
              <a:buFont typeface="Wingdings" panose="05000000000000000000" pitchFamily="2" charset="2"/>
              <a:buChar char="Ø"/>
            </a:pPr>
            <a:r>
              <a:rPr lang="en-US" sz="2000" dirty="0">
                <a:solidFill>
                  <a:srgbClr val="000000"/>
                </a:solidFill>
                <a:latin typeface="Times New Roman" panose="02020603050405020304" pitchFamily="18" charset="0"/>
                <a:ea typeface="Times New Roman" panose="02020603050405020304" pitchFamily="18" charset="0"/>
              </a:rPr>
              <a:t>A Velcro band is a fastening system comprising two strips of fabric, one with tiny hooks and the other with loops, allowing for quick and adjustable closure in various applications such as securing clothing, accessories, or organizing cables and equipment.</a:t>
            </a:r>
          </a:p>
          <a:p>
            <a:pPr marL="590550" marR="73660" indent="-285750" algn="just">
              <a:lnSpc>
                <a:spcPct val="150000"/>
              </a:lnSpc>
              <a:spcBef>
                <a:spcPts val="0"/>
              </a:spcBef>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Material : Nylon fabric</a:t>
            </a:r>
          </a:p>
          <a:p>
            <a:pPr marL="590550" marR="73660" indent="-285750" algn="just">
              <a:lnSpc>
                <a:spcPct val="150000"/>
              </a:lnSpc>
              <a:spcBef>
                <a:spcPts val="0"/>
              </a:spcBef>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Size : 10mm-50mm width , 2mm-5mm Thickness</a:t>
            </a:r>
          </a:p>
          <a:p>
            <a:pPr marL="590550" marR="73660" indent="-285750" algn="just">
              <a:lnSpc>
                <a:spcPct val="150000"/>
              </a:lnSpc>
              <a:spcBef>
                <a:spcPts val="0"/>
              </a:spcBef>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Closure mechanism : Velcro hook , loop fasteners</a:t>
            </a:r>
          </a:p>
          <a:p>
            <a:pPr marL="304800" marR="73660" indent="0" algn="just">
              <a:lnSpc>
                <a:spcPct val="150000"/>
              </a:lnSpc>
              <a:spcBef>
                <a:spcPts val="0"/>
              </a:spcBef>
              <a:buNone/>
            </a:pPr>
            <a:endParaRPr lang="en-US" sz="2000" dirty="0">
              <a:latin typeface="Times New Roman" panose="02020603050405020304" pitchFamily="18" charset="0"/>
              <a:cs typeface="Times New Roman" panose="02020603050405020304" pitchFamily="18" charset="0"/>
            </a:endParaRPr>
          </a:p>
          <a:p>
            <a:pPr marL="590550" marR="73660" indent="-285750" algn="just">
              <a:lnSpc>
                <a:spcPct val="150000"/>
              </a:lnSpc>
              <a:spcBef>
                <a:spcPts val="0"/>
              </a:spcBef>
              <a:buFont typeface="Wingdings" panose="05000000000000000000" pitchFamily="2" charset="2"/>
              <a:buChar char="Ø"/>
            </a:pPr>
            <a:endParaRPr lang="en-US" sz="2000" dirty="0">
              <a:solidFill>
                <a:srgbClr val="000000"/>
              </a:solidFill>
              <a:latin typeface="Times New Roman" panose="02020603050405020304" pitchFamily="18" charset="0"/>
              <a:ea typeface="Times New Roman" panose="02020603050405020304" pitchFamily="18" charset="0"/>
            </a:endParaRPr>
          </a:p>
          <a:p>
            <a:pPr marL="590550" marR="73660" indent="-285750" algn="just">
              <a:lnSpc>
                <a:spcPct val="150000"/>
              </a:lnSpc>
              <a:spcBef>
                <a:spcPts val="0"/>
              </a:spcBef>
              <a:buFont typeface="Wingdings" panose="05000000000000000000" pitchFamily="2" charset="2"/>
              <a:buChar char="Ø"/>
            </a:pPr>
            <a:endParaRPr lang="en-US" sz="2000" dirty="0">
              <a:solidFill>
                <a:srgbClr val="000000"/>
              </a:solidFill>
              <a:latin typeface="Times New Roman" panose="02020603050405020304" pitchFamily="18" charset="0"/>
              <a:ea typeface="Times New Roman" panose="02020603050405020304" pitchFamily="18" charset="0"/>
            </a:endParaRPr>
          </a:p>
          <a:p>
            <a:pPr marL="590550" marR="73660" indent="-285750" algn="just">
              <a:lnSpc>
                <a:spcPct val="150000"/>
              </a:lnSpc>
              <a:spcBef>
                <a:spcPts val="0"/>
              </a:spcBef>
              <a:buFont typeface="Wingdings" panose="05000000000000000000" pitchFamily="2" charset="2"/>
              <a:buChar char="Ø"/>
            </a:pPr>
            <a:endParaRPr lang="en-US" sz="2000" b="1" dirty="0">
              <a:solidFill>
                <a:srgbClr val="000000"/>
              </a:solidFill>
              <a:latin typeface="Times New Roman" panose="02020603050405020304" pitchFamily="18" charset="0"/>
              <a:ea typeface="Times New Roman" panose="02020603050405020304" pitchFamily="18" charset="0"/>
            </a:endParaRPr>
          </a:p>
        </p:txBody>
      </p:sp>
      <p:pic>
        <p:nvPicPr>
          <p:cNvPr id="4098" name="Picture 2">
            <a:extLst>
              <a:ext uri="{FF2B5EF4-FFF2-40B4-BE49-F238E27FC236}">
                <a16:creationId xmlns:a16="http://schemas.microsoft.com/office/drawing/2014/main" id="{F09B1DE8-0840-1595-AAC7-4731717844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0876" y="1711324"/>
            <a:ext cx="5948362" cy="5072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4663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C78D3EA-EC3C-4E38-9133-1289CEAE01A2}"/>
              </a:ext>
            </a:extLst>
          </p:cNvPr>
          <p:cNvSpPr>
            <a:spLocks noGrp="1"/>
          </p:cNvSpPr>
          <p:nvPr>
            <p:ph idx="1"/>
          </p:nvPr>
        </p:nvSpPr>
        <p:spPr>
          <a:xfrm>
            <a:off x="1414988" y="878646"/>
            <a:ext cx="9057372" cy="4689445"/>
          </a:xfrm>
        </p:spPr>
        <p:txBody>
          <a:bodyPr>
            <a:normAutofit fontScale="92500" lnSpcReduction="20000"/>
          </a:bodyPr>
          <a:lstStyle/>
          <a:p>
            <a:pPr lvl="8">
              <a:buFont typeface="Wingdings" panose="05000000000000000000" pitchFamily="2" charset="2"/>
              <a:buChar char="Ø"/>
            </a:pPr>
            <a:endParaRPr lang="en-GB"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GB" sz="2400" b="1" dirty="0">
                <a:latin typeface="Times New Roman" panose="02020603050405020304" pitchFamily="18" charset="0"/>
                <a:cs typeface="Times New Roman" panose="02020603050405020304" pitchFamily="18" charset="0"/>
              </a:rPr>
              <a:t>INTRODUCTION</a:t>
            </a:r>
          </a:p>
          <a:p>
            <a:pPr>
              <a:buFont typeface="Wingdings" panose="05000000000000000000" pitchFamily="2" charset="2"/>
              <a:buChar char="Ø"/>
            </a:pPr>
            <a:r>
              <a:rPr lang="en-GB" sz="2400" b="1" dirty="0">
                <a:latin typeface="Times New Roman" panose="02020603050405020304" pitchFamily="18" charset="0"/>
                <a:cs typeface="Times New Roman" panose="02020603050405020304" pitchFamily="18" charset="0"/>
              </a:rPr>
              <a:t>LITERATURE SURVEY</a:t>
            </a:r>
          </a:p>
          <a:p>
            <a:pPr>
              <a:buFont typeface="Wingdings" panose="05000000000000000000" pitchFamily="2" charset="2"/>
              <a:buChar char="Ø"/>
            </a:pPr>
            <a:r>
              <a:rPr lang="en-GB" sz="2400" b="1" dirty="0">
                <a:latin typeface="Times New Roman" panose="02020603050405020304" pitchFamily="18" charset="0"/>
                <a:cs typeface="Times New Roman" panose="02020603050405020304" pitchFamily="18" charset="0"/>
              </a:rPr>
              <a:t>PROBLEM STATEMENT</a:t>
            </a:r>
          </a:p>
          <a:p>
            <a:pPr>
              <a:buFont typeface="Wingdings" panose="05000000000000000000" pitchFamily="2" charset="2"/>
              <a:buChar char="Ø"/>
            </a:pPr>
            <a:r>
              <a:rPr lang="en-GB" sz="2400" b="1" dirty="0">
                <a:latin typeface="Times New Roman" panose="02020603050405020304" pitchFamily="18" charset="0"/>
                <a:cs typeface="Times New Roman" panose="02020603050405020304" pitchFamily="18" charset="0"/>
              </a:rPr>
              <a:t>OBJECTIVE</a:t>
            </a:r>
          </a:p>
          <a:p>
            <a:pPr>
              <a:buFont typeface="Wingdings" panose="05000000000000000000" pitchFamily="2" charset="2"/>
              <a:buChar char="Ø"/>
            </a:pPr>
            <a:r>
              <a:rPr lang="en-GB" sz="2400" b="1" dirty="0">
                <a:latin typeface="Times New Roman" panose="02020603050405020304" pitchFamily="18" charset="0"/>
                <a:cs typeface="Times New Roman" panose="02020603050405020304" pitchFamily="18" charset="0"/>
              </a:rPr>
              <a:t>PROPOSED BLOCK DIAGRAM</a:t>
            </a:r>
          </a:p>
          <a:p>
            <a:pPr>
              <a:buFont typeface="Wingdings" panose="05000000000000000000" pitchFamily="2" charset="2"/>
              <a:buChar char="Ø"/>
            </a:pPr>
            <a:r>
              <a:rPr lang="en-GB" sz="2400" b="1" dirty="0">
                <a:latin typeface="Times New Roman" panose="02020603050405020304" pitchFamily="18" charset="0"/>
                <a:cs typeface="Times New Roman" panose="02020603050405020304" pitchFamily="18" charset="0"/>
              </a:rPr>
              <a:t>COMPONENTS</a:t>
            </a:r>
          </a:p>
          <a:p>
            <a:pPr>
              <a:buFont typeface="Wingdings" panose="05000000000000000000" pitchFamily="2" charset="2"/>
              <a:buChar char="Ø"/>
            </a:pPr>
            <a:r>
              <a:rPr lang="en-GB" sz="2400" b="1" dirty="0">
                <a:latin typeface="Times New Roman" panose="02020603050405020304" pitchFamily="18" charset="0"/>
                <a:cs typeface="Times New Roman" panose="02020603050405020304" pitchFamily="18" charset="0"/>
              </a:rPr>
              <a:t>FLOWCHART</a:t>
            </a:r>
          </a:p>
          <a:p>
            <a:pPr>
              <a:buFont typeface="Wingdings" panose="05000000000000000000" pitchFamily="2" charset="2"/>
              <a:buChar char="Ø"/>
            </a:pPr>
            <a:r>
              <a:rPr lang="en-GB" sz="2400" b="1" dirty="0">
                <a:latin typeface="Times New Roman" panose="02020603050405020304" pitchFamily="18" charset="0"/>
                <a:cs typeface="Times New Roman" panose="02020603050405020304" pitchFamily="18" charset="0"/>
              </a:rPr>
              <a:t>RESULT</a:t>
            </a:r>
          </a:p>
          <a:p>
            <a:pPr>
              <a:buFont typeface="Wingdings" panose="05000000000000000000" pitchFamily="2" charset="2"/>
              <a:buChar char="Ø"/>
            </a:pPr>
            <a:r>
              <a:rPr lang="en-GB" sz="2400" b="1" dirty="0">
                <a:latin typeface="Times New Roman" panose="02020603050405020304" pitchFamily="18" charset="0"/>
                <a:cs typeface="Times New Roman" panose="02020603050405020304" pitchFamily="18" charset="0"/>
              </a:rPr>
              <a:t>TIMELINE</a:t>
            </a:r>
          </a:p>
          <a:p>
            <a:pPr>
              <a:buFont typeface="Wingdings" panose="05000000000000000000" pitchFamily="2" charset="2"/>
              <a:buChar char="Ø"/>
            </a:pPr>
            <a:r>
              <a:rPr lang="en-GB" sz="2400" b="1" dirty="0">
                <a:latin typeface="Times New Roman" panose="02020603050405020304" pitchFamily="18" charset="0"/>
                <a:cs typeface="Times New Roman" panose="02020603050405020304" pitchFamily="18" charset="0"/>
              </a:rPr>
              <a:t>CONCLUSION</a:t>
            </a:r>
          </a:p>
          <a:p>
            <a:pPr>
              <a:buFont typeface="Wingdings" panose="05000000000000000000" pitchFamily="2" charset="2"/>
              <a:buChar char="Ø"/>
            </a:pPr>
            <a:r>
              <a:rPr lang="en-GB" sz="2400" b="1" dirty="0">
                <a:latin typeface="Times New Roman" panose="02020603050405020304" pitchFamily="18" charset="0"/>
                <a:cs typeface="Times New Roman" panose="02020603050405020304" pitchFamily="18" charset="0"/>
              </a:rPr>
              <a:t>REFERENCES</a:t>
            </a:r>
          </a:p>
        </p:txBody>
      </p:sp>
      <p:sp>
        <p:nvSpPr>
          <p:cNvPr id="9" name="Title 1">
            <a:extLst>
              <a:ext uri="{FF2B5EF4-FFF2-40B4-BE49-F238E27FC236}">
                <a16:creationId xmlns:a16="http://schemas.microsoft.com/office/drawing/2014/main" id="{5D4D40A3-4EE2-61E4-253D-56D6AC582ABC}"/>
              </a:ext>
            </a:extLst>
          </p:cNvPr>
          <p:cNvSpPr>
            <a:spLocks noGrp="1"/>
          </p:cNvSpPr>
          <p:nvPr>
            <p:ph type="title"/>
          </p:nvPr>
        </p:nvSpPr>
        <p:spPr>
          <a:xfrm>
            <a:off x="0" y="0"/>
            <a:ext cx="12192000" cy="700899"/>
          </a:xfrm>
        </p:spPr>
        <p:txBody>
          <a:bodyPr>
            <a:noAutofit/>
          </a:bodyPr>
          <a:lstStyle/>
          <a:p>
            <a:pPr algn="ctr"/>
            <a:r>
              <a:rPr lang="en-US" b="1" dirty="0">
                <a:latin typeface="Times New Roman" panose="02020603050405020304" pitchFamily="18" charset="0"/>
                <a:cs typeface="Times New Roman" panose="02020603050405020304" pitchFamily="18" charset="0"/>
              </a:rPr>
              <a:t>CONTENTS</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468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4C17E-5473-DC2F-2FF2-5CB8491AD2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5D79C3-8083-0C53-30AA-09B231F1E4AC}"/>
              </a:ext>
            </a:extLst>
          </p:cNvPr>
          <p:cNvSpPr txBox="1">
            <a:spLocks/>
          </p:cNvSpPr>
          <p:nvPr/>
        </p:nvSpPr>
        <p:spPr>
          <a:xfrm>
            <a:off x="0" y="0"/>
            <a:ext cx="12192000" cy="855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Times New Roman" panose="02020603050405020304" pitchFamily="18" charset="0"/>
                <a:cs typeface="Times New Roman" panose="02020603050405020304" pitchFamily="18" charset="0"/>
              </a:rPr>
              <a:t>SWITCH</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6414519-904A-1488-9B42-AA6E683396E3}"/>
              </a:ext>
            </a:extLst>
          </p:cNvPr>
          <p:cNvSpPr txBox="1">
            <a:spLocks/>
          </p:cNvSpPr>
          <p:nvPr/>
        </p:nvSpPr>
        <p:spPr>
          <a:xfrm>
            <a:off x="55123" y="855662"/>
            <a:ext cx="12081753" cy="617173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90550" marR="73660" indent="-285750" algn="just">
              <a:lnSpc>
                <a:spcPct val="150000"/>
              </a:lnSpc>
              <a:spcBef>
                <a:spcPts val="0"/>
              </a:spcBef>
              <a:buFont typeface="Wingdings" panose="05000000000000000000" pitchFamily="2" charset="2"/>
              <a:buChar char="Ø"/>
            </a:pPr>
            <a:endParaRPr lang="en-US" sz="3600" dirty="0">
              <a:solidFill>
                <a:srgbClr val="000000"/>
              </a:solidFill>
              <a:latin typeface="Times New Roman" panose="02020603050405020304" pitchFamily="18" charset="0"/>
              <a:ea typeface="Times New Roman" panose="02020603050405020304" pitchFamily="18" charset="0"/>
            </a:endParaRPr>
          </a:p>
        </p:txBody>
      </p:sp>
      <p:sp>
        <p:nvSpPr>
          <p:cNvPr id="6" name="Content Placeholder 2">
            <a:extLst>
              <a:ext uri="{FF2B5EF4-FFF2-40B4-BE49-F238E27FC236}">
                <a16:creationId xmlns:a16="http://schemas.microsoft.com/office/drawing/2014/main" id="{9C089C30-1B74-9C97-3B68-519288BB375A}"/>
              </a:ext>
            </a:extLst>
          </p:cNvPr>
          <p:cNvSpPr txBox="1">
            <a:spLocks/>
          </p:cNvSpPr>
          <p:nvPr/>
        </p:nvSpPr>
        <p:spPr>
          <a:xfrm>
            <a:off x="0" y="686269"/>
            <a:ext cx="12081753" cy="617173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90550" marR="73660" indent="-285750" algn="just">
              <a:lnSpc>
                <a:spcPct val="150000"/>
              </a:lnSpc>
              <a:spcBef>
                <a:spcPts val="0"/>
              </a:spcBef>
              <a:buFont typeface="Wingdings" panose="05000000000000000000" pitchFamily="2" charset="2"/>
              <a:buChar char="Ø"/>
            </a:pPr>
            <a:r>
              <a:rPr lang="en-IN" sz="2000" kern="0" dirty="0">
                <a:effectLst/>
                <a:latin typeface="Times New Roman" panose="02020603050405020304" pitchFamily="18" charset="0"/>
                <a:ea typeface="Times New Roman" panose="02020603050405020304" pitchFamily="18" charset="0"/>
              </a:rPr>
              <a:t>The Double Pole Canal R Series Rocker Switch, identified by its green </a:t>
            </a:r>
            <a:r>
              <a:rPr lang="en-IN" sz="2000" kern="0" dirty="0" err="1">
                <a:effectLst/>
                <a:latin typeface="Times New Roman" panose="02020603050405020304" pitchFamily="18" charset="0"/>
                <a:ea typeface="Times New Roman" panose="02020603050405020304" pitchFamily="18" charset="0"/>
              </a:rPr>
              <a:t>color</a:t>
            </a:r>
            <a:r>
              <a:rPr lang="en-IN" sz="2000" kern="0" dirty="0">
                <a:effectLst/>
                <a:latin typeface="Times New Roman" panose="02020603050405020304" pitchFamily="18" charset="0"/>
                <a:ea typeface="Times New Roman" panose="02020603050405020304" pitchFamily="18" charset="0"/>
              </a:rPr>
              <a:t>, is a robust electrical switch capable of handling up to 20A of current.</a:t>
            </a:r>
            <a:endParaRPr lang="en-US" sz="2000" dirty="0">
              <a:latin typeface="Times New Roman" panose="02020603050405020304" pitchFamily="18" charset="0"/>
              <a:cs typeface="Times New Roman" panose="02020603050405020304" pitchFamily="18" charset="0"/>
            </a:endParaRPr>
          </a:p>
          <a:p>
            <a:pPr marL="590550" marR="73660" indent="-285750" algn="just">
              <a:lnSpc>
                <a:spcPct val="150000"/>
              </a:lnSpc>
              <a:spcBef>
                <a:spcPts val="0"/>
              </a:spcBef>
              <a:buFont typeface="Wingdings" panose="05000000000000000000" pitchFamily="2" charset="2"/>
              <a:buChar char="Ø"/>
            </a:pPr>
            <a:endParaRPr lang="en-US" sz="2000" dirty="0">
              <a:solidFill>
                <a:srgbClr val="000000"/>
              </a:solidFill>
              <a:latin typeface="Times New Roman" panose="02020603050405020304" pitchFamily="18" charset="0"/>
              <a:ea typeface="Times New Roman" panose="02020603050405020304" pitchFamily="18" charset="0"/>
            </a:endParaRPr>
          </a:p>
          <a:p>
            <a:pPr marL="590550" marR="73660" indent="-285750" algn="just">
              <a:lnSpc>
                <a:spcPct val="150000"/>
              </a:lnSpc>
              <a:spcBef>
                <a:spcPts val="0"/>
              </a:spcBef>
              <a:buFont typeface="Wingdings" panose="05000000000000000000" pitchFamily="2" charset="2"/>
              <a:buChar char="Ø"/>
            </a:pPr>
            <a:endParaRPr lang="en-US" sz="2000" dirty="0">
              <a:solidFill>
                <a:srgbClr val="000000"/>
              </a:solidFill>
              <a:latin typeface="Times New Roman" panose="02020603050405020304" pitchFamily="18" charset="0"/>
              <a:ea typeface="Times New Roman" panose="02020603050405020304" pitchFamily="18" charset="0"/>
            </a:endParaRPr>
          </a:p>
          <a:p>
            <a:pPr marL="590550" marR="73660" indent="-285750" algn="just">
              <a:lnSpc>
                <a:spcPct val="150000"/>
              </a:lnSpc>
              <a:spcBef>
                <a:spcPts val="0"/>
              </a:spcBef>
              <a:buFont typeface="Wingdings" panose="05000000000000000000" pitchFamily="2" charset="2"/>
              <a:buChar char="Ø"/>
            </a:pPr>
            <a:endParaRPr lang="en-US" sz="2000" b="1" dirty="0">
              <a:solidFill>
                <a:srgbClr val="000000"/>
              </a:solidFill>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3F17C973-E2DD-BFB4-EE14-AF670A8A510F}"/>
              </a:ext>
            </a:extLst>
          </p:cNvPr>
          <p:cNvPicPr>
            <a:picLocks noChangeAspect="1"/>
          </p:cNvPicPr>
          <p:nvPr/>
        </p:nvPicPr>
        <p:blipFill rotWithShape="1">
          <a:blip r:embed="rId2"/>
          <a:srcRect l="14492" t="22023" r="13400" b="25283"/>
          <a:stretch/>
        </p:blipFill>
        <p:spPr bwMode="auto">
          <a:xfrm flipV="1">
            <a:off x="4845594" y="2555560"/>
            <a:ext cx="2390563" cy="1746879"/>
          </a:xfrm>
          <a:prstGeom prst="rect">
            <a:avLst/>
          </a:prstGeom>
          <a:ln w="1270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632649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2AAB4-C0C2-D08B-2641-23ECDE3857DD}"/>
              </a:ext>
            </a:extLst>
          </p:cNvPr>
          <p:cNvSpPr txBox="1">
            <a:spLocks/>
          </p:cNvSpPr>
          <p:nvPr/>
        </p:nvSpPr>
        <p:spPr>
          <a:xfrm>
            <a:off x="0" y="0"/>
            <a:ext cx="12192000" cy="855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Times New Roman" panose="02020603050405020304" pitchFamily="18" charset="0"/>
                <a:cs typeface="Times New Roman" panose="02020603050405020304" pitchFamily="18" charset="0"/>
              </a:rPr>
              <a:t>FLOWCHART</a:t>
            </a:r>
            <a:endParaRPr lang="en-IN"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611296D-5F57-EA9E-4035-2246453CE5F0}"/>
              </a:ext>
            </a:extLst>
          </p:cNvPr>
          <p:cNvPicPr>
            <a:picLocks noChangeAspect="1"/>
          </p:cNvPicPr>
          <p:nvPr/>
        </p:nvPicPr>
        <p:blipFill rotWithShape="1">
          <a:blip r:embed="rId2"/>
          <a:srcRect l="34529" t="22673" r="36142" b="10469"/>
          <a:stretch/>
        </p:blipFill>
        <p:spPr bwMode="auto">
          <a:xfrm>
            <a:off x="3911601" y="665480"/>
            <a:ext cx="4512354" cy="609938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935303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6417B-6FFD-86B7-1DA6-BC6625949DE9}"/>
              </a:ext>
            </a:extLst>
          </p:cNvPr>
          <p:cNvSpPr txBox="1">
            <a:spLocks/>
          </p:cNvSpPr>
          <p:nvPr/>
        </p:nvSpPr>
        <p:spPr>
          <a:xfrm>
            <a:off x="0" y="0"/>
            <a:ext cx="12192000" cy="855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Times New Roman" panose="02020603050405020304" pitchFamily="18" charset="0"/>
                <a:cs typeface="Times New Roman" panose="02020603050405020304" pitchFamily="18" charset="0"/>
              </a:rPr>
              <a:t>RESULT</a:t>
            </a:r>
            <a:endParaRPr lang="en-IN"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58F6649-4508-D41D-B31F-D654D2F73EA3}"/>
              </a:ext>
            </a:extLst>
          </p:cNvPr>
          <p:cNvSpPr txBox="1"/>
          <p:nvPr/>
        </p:nvSpPr>
        <p:spPr>
          <a:xfrm>
            <a:off x="4830370" y="6400272"/>
            <a:ext cx="2975897"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FINAL EXOSKELETON</a:t>
            </a:r>
          </a:p>
        </p:txBody>
      </p:sp>
      <p:pic>
        <p:nvPicPr>
          <p:cNvPr id="3" name="Picture 2">
            <a:extLst>
              <a:ext uri="{FF2B5EF4-FFF2-40B4-BE49-F238E27FC236}">
                <a16:creationId xmlns:a16="http://schemas.microsoft.com/office/drawing/2014/main" id="{28BEF595-4890-9C67-5B38-8B2B78AEB43E}"/>
              </a:ext>
            </a:extLst>
          </p:cNvPr>
          <p:cNvPicPr>
            <a:picLocks noChangeAspect="1"/>
          </p:cNvPicPr>
          <p:nvPr/>
        </p:nvPicPr>
        <p:blipFill rotWithShape="1">
          <a:blip r:embed="rId2">
            <a:extLst>
              <a:ext uri="{28A0092B-C50C-407E-A947-70E740481C1C}">
                <a14:useLocalDpi xmlns:a14="http://schemas.microsoft.com/office/drawing/2010/main" val="0"/>
              </a:ext>
            </a:extLst>
          </a:blip>
          <a:srcRect l="14242" t="33536" r="22538" b="20494"/>
          <a:stretch/>
        </p:blipFill>
        <p:spPr bwMode="auto">
          <a:xfrm>
            <a:off x="4830370" y="855662"/>
            <a:ext cx="2704181" cy="5441938"/>
          </a:xfrm>
          <a:prstGeom prst="rect">
            <a:avLst/>
          </a:prstGeom>
          <a:noFill/>
          <a:ln w="1270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95309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94DDC95-B829-C892-E3C5-96DD54BFC1E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979" t="24072" r="8103" b="17725"/>
          <a:stretch/>
        </p:blipFill>
        <p:spPr bwMode="auto">
          <a:xfrm>
            <a:off x="1025631" y="1003723"/>
            <a:ext cx="2392680" cy="4138930"/>
          </a:xfrm>
          <a:prstGeom prst="rect">
            <a:avLst/>
          </a:prstGeom>
          <a:noFill/>
          <a:ln w="12700">
            <a:solidFill>
              <a:schemeClr val="tx1"/>
            </a:solid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FAC56EF2-CCC5-9608-4E7F-D50B0131F22F}"/>
              </a:ext>
            </a:extLst>
          </p:cNvPr>
          <p:cNvPicPr>
            <a:picLocks noChangeAspect="1"/>
          </p:cNvPicPr>
          <p:nvPr/>
        </p:nvPicPr>
        <p:blipFill rotWithShape="1">
          <a:blip r:embed="rId3">
            <a:extLst>
              <a:ext uri="{28A0092B-C50C-407E-A947-70E740481C1C}">
                <a14:useLocalDpi xmlns:a14="http://schemas.microsoft.com/office/drawing/2010/main" val="0"/>
              </a:ext>
            </a:extLst>
          </a:blip>
          <a:srcRect l="26365" t="9285" b="16435"/>
          <a:stretch/>
        </p:blipFill>
        <p:spPr bwMode="auto">
          <a:xfrm>
            <a:off x="4636504" y="1003723"/>
            <a:ext cx="2348865" cy="4138930"/>
          </a:xfrm>
          <a:prstGeom prst="rect">
            <a:avLst/>
          </a:prstGeom>
          <a:noFill/>
          <a:ln w="12700">
            <a:solidFill>
              <a:schemeClr val="tx1"/>
            </a:solid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1078AD8C-F397-C61D-DAE4-CFDBE1B508FE}"/>
              </a:ext>
            </a:extLst>
          </p:cNvPr>
          <p:cNvPicPr>
            <a:picLocks noChangeAspect="1"/>
          </p:cNvPicPr>
          <p:nvPr/>
        </p:nvPicPr>
        <p:blipFill rotWithShape="1">
          <a:blip r:embed="rId4">
            <a:extLst>
              <a:ext uri="{28A0092B-C50C-407E-A947-70E740481C1C}">
                <a14:useLocalDpi xmlns:a14="http://schemas.microsoft.com/office/drawing/2010/main" val="0"/>
              </a:ext>
            </a:extLst>
          </a:blip>
          <a:srcRect l="25601" t="5502" b="4055"/>
          <a:stretch/>
        </p:blipFill>
        <p:spPr bwMode="auto">
          <a:xfrm>
            <a:off x="8538316" y="1003723"/>
            <a:ext cx="2306320" cy="4138930"/>
          </a:xfrm>
          <a:prstGeom prst="rect">
            <a:avLst/>
          </a:prstGeom>
          <a:noFill/>
          <a:ln w="12700">
            <a:solidFill>
              <a:schemeClr val="tx1"/>
            </a:solid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F69ECF41-6A8D-0BC3-3F22-35994E3A58C9}"/>
              </a:ext>
            </a:extLst>
          </p:cNvPr>
          <p:cNvSpPr txBox="1"/>
          <p:nvPr/>
        </p:nvSpPr>
        <p:spPr>
          <a:xfrm>
            <a:off x="1259311" y="5484945"/>
            <a:ext cx="2159000" cy="369332"/>
          </a:xfrm>
          <a:prstGeom prst="rect">
            <a:avLst/>
          </a:prstGeom>
          <a:noFill/>
        </p:spPr>
        <p:txBody>
          <a:bodyPr wrap="square" rtlCol="0">
            <a:spAutoFit/>
          </a:bodyPr>
          <a:lstStyle/>
          <a:p>
            <a:r>
              <a:rPr lang="en-IN" sz="1800" b="1" kern="0" dirty="0">
                <a:effectLst/>
                <a:latin typeface="Times New Roman" panose="02020603050405020304" pitchFamily="18" charset="0"/>
                <a:ea typeface="Times New Roman" panose="02020603050405020304" pitchFamily="18" charset="0"/>
              </a:rPr>
              <a:t>EMG on Knee joint</a:t>
            </a:r>
            <a:endParaRPr lang="en-IN" dirty="0"/>
          </a:p>
        </p:txBody>
      </p:sp>
      <p:sp>
        <p:nvSpPr>
          <p:cNvPr id="12" name="TextBox 11">
            <a:extLst>
              <a:ext uri="{FF2B5EF4-FFF2-40B4-BE49-F238E27FC236}">
                <a16:creationId xmlns:a16="http://schemas.microsoft.com/office/drawing/2014/main" id="{B99916D5-1C07-2CD0-D627-E607DEB93015}"/>
              </a:ext>
            </a:extLst>
          </p:cNvPr>
          <p:cNvSpPr txBox="1"/>
          <p:nvPr/>
        </p:nvSpPr>
        <p:spPr>
          <a:xfrm>
            <a:off x="4636504" y="5484945"/>
            <a:ext cx="2696635" cy="369332"/>
          </a:xfrm>
          <a:prstGeom prst="rect">
            <a:avLst/>
          </a:prstGeom>
          <a:noFill/>
        </p:spPr>
        <p:txBody>
          <a:bodyPr wrap="square" rtlCol="0">
            <a:spAutoFit/>
          </a:bodyPr>
          <a:lstStyle/>
          <a:p>
            <a:r>
              <a:rPr lang="en-IN" sz="1800" b="1" kern="0" dirty="0">
                <a:effectLst/>
                <a:latin typeface="Times New Roman" panose="02020603050405020304" pitchFamily="18" charset="0"/>
                <a:ea typeface="Times New Roman" panose="02020603050405020304" pitchFamily="18" charset="0"/>
              </a:rPr>
              <a:t>Normal Position of  Knee</a:t>
            </a:r>
            <a:endParaRPr lang="en-IN" dirty="0"/>
          </a:p>
        </p:txBody>
      </p:sp>
      <p:sp>
        <p:nvSpPr>
          <p:cNvPr id="13" name="TextBox 12">
            <a:extLst>
              <a:ext uri="{FF2B5EF4-FFF2-40B4-BE49-F238E27FC236}">
                <a16:creationId xmlns:a16="http://schemas.microsoft.com/office/drawing/2014/main" id="{E0AF1D42-0C27-DA2F-1EC1-021C89BCFE78}"/>
              </a:ext>
            </a:extLst>
          </p:cNvPr>
          <p:cNvSpPr txBox="1"/>
          <p:nvPr/>
        </p:nvSpPr>
        <p:spPr>
          <a:xfrm>
            <a:off x="8321040" y="5358224"/>
            <a:ext cx="2957407" cy="873572"/>
          </a:xfrm>
          <a:prstGeom prst="rect">
            <a:avLst/>
          </a:prstGeom>
          <a:noFill/>
        </p:spPr>
        <p:txBody>
          <a:bodyPr wrap="square" rtlCol="0">
            <a:spAutoFit/>
          </a:bodyPr>
          <a:lstStyle/>
          <a:p>
            <a:pPr marL="0" marR="53340" algn="ctr">
              <a:lnSpc>
                <a:spcPct val="150000"/>
              </a:lnSpc>
              <a:spcBef>
                <a:spcPts val="920"/>
              </a:spcBef>
              <a:spcAft>
                <a:spcPts val="0"/>
              </a:spcAft>
            </a:pPr>
            <a:r>
              <a:rPr lang="en-US" sz="1800" b="1" dirty="0">
                <a:effectLst/>
                <a:latin typeface="Times New Roman" panose="02020603050405020304" pitchFamily="18" charset="0"/>
                <a:ea typeface="Times New Roman" panose="02020603050405020304" pitchFamily="18" charset="0"/>
              </a:rPr>
              <a:t>Knee Position Changed by 55 degrees</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12166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69ECF41-6A8D-0BC3-3F22-35994E3A58C9}"/>
              </a:ext>
            </a:extLst>
          </p:cNvPr>
          <p:cNvSpPr txBox="1"/>
          <p:nvPr/>
        </p:nvSpPr>
        <p:spPr>
          <a:xfrm>
            <a:off x="1259310" y="5484945"/>
            <a:ext cx="2449089" cy="369332"/>
          </a:xfrm>
          <a:prstGeom prst="rect">
            <a:avLst/>
          </a:prstGeom>
          <a:noFill/>
        </p:spPr>
        <p:txBody>
          <a:bodyPr wrap="square" rtlCol="0">
            <a:spAutoFit/>
          </a:bodyPr>
          <a:lstStyle/>
          <a:p>
            <a:r>
              <a:rPr lang="en-IN" sz="1800" b="1" kern="0" dirty="0">
                <a:effectLst/>
                <a:latin typeface="Times New Roman" panose="02020603050405020304" pitchFamily="18" charset="0"/>
                <a:ea typeface="Times New Roman" panose="02020603050405020304" pitchFamily="18" charset="0"/>
              </a:rPr>
              <a:t>EMG on Ankle joint</a:t>
            </a:r>
            <a:endParaRPr lang="en-IN" dirty="0"/>
          </a:p>
        </p:txBody>
      </p:sp>
      <p:sp>
        <p:nvSpPr>
          <p:cNvPr id="12" name="TextBox 11">
            <a:extLst>
              <a:ext uri="{FF2B5EF4-FFF2-40B4-BE49-F238E27FC236}">
                <a16:creationId xmlns:a16="http://schemas.microsoft.com/office/drawing/2014/main" id="{B99916D5-1C07-2CD0-D627-E607DEB93015}"/>
              </a:ext>
            </a:extLst>
          </p:cNvPr>
          <p:cNvSpPr txBox="1"/>
          <p:nvPr/>
        </p:nvSpPr>
        <p:spPr>
          <a:xfrm>
            <a:off x="4617296" y="5449623"/>
            <a:ext cx="2957407" cy="369332"/>
          </a:xfrm>
          <a:prstGeom prst="rect">
            <a:avLst/>
          </a:prstGeom>
          <a:noFill/>
        </p:spPr>
        <p:txBody>
          <a:bodyPr wrap="square" rtlCol="0">
            <a:spAutoFit/>
          </a:bodyPr>
          <a:lstStyle/>
          <a:p>
            <a:r>
              <a:rPr lang="en-IN" sz="1800" b="1" kern="0" dirty="0">
                <a:effectLst/>
                <a:latin typeface="Times New Roman" panose="02020603050405020304" pitchFamily="18" charset="0"/>
                <a:ea typeface="Times New Roman" panose="02020603050405020304" pitchFamily="18" charset="0"/>
              </a:rPr>
              <a:t>Normal Position of  Ankle</a:t>
            </a:r>
            <a:endParaRPr lang="en-IN" dirty="0"/>
          </a:p>
        </p:txBody>
      </p:sp>
      <p:sp>
        <p:nvSpPr>
          <p:cNvPr id="13" name="TextBox 12">
            <a:extLst>
              <a:ext uri="{FF2B5EF4-FFF2-40B4-BE49-F238E27FC236}">
                <a16:creationId xmlns:a16="http://schemas.microsoft.com/office/drawing/2014/main" id="{E0AF1D42-0C27-DA2F-1EC1-021C89BCFE78}"/>
              </a:ext>
            </a:extLst>
          </p:cNvPr>
          <p:cNvSpPr txBox="1"/>
          <p:nvPr/>
        </p:nvSpPr>
        <p:spPr>
          <a:xfrm>
            <a:off x="8321040" y="5358224"/>
            <a:ext cx="2957407" cy="873572"/>
          </a:xfrm>
          <a:prstGeom prst="rect">
            <a:avLst/>
          </a:prstGeom>
          <a:noFill/>
        </p:spPr>
        <p:txBody>
          <a:bodyPr wrap="square" rtlCol="0">
            <a:spAutoFit/>
          </a:bodyPr>
          <a:lstStyle/>
          <a:p>
            <a:pPr marL="0" marR="53340" algn="ctr">
              <a:lnSpc>
                <a:spcPct val="150000"/>
              </a:lnSpc>
              <a:spcBef>
                <a:spcPts val="920"/>
              </a:spcBef>
              <a:spcAft>
                <a:spcPts val="0"/>
              </a:spcAft>
            </a:pPr>
            <a:r>
              <a:rPr lang="en-IN" sz="1800" b="1" kern="0" dirty="0">
                <a:effectLst/>
                <a:latin typeface="Times New Roman" panose="02020603050405020304" pitchFamily="18" charset="0"/>
                <a:ea typeface="Times New Roman" panose="02020603050405020304" pitchFamily="18" charset="0"/>
              </a:rPr>
              <a:t>Ankle Position Changed by 65 degrees</a:t>
            </a:r>
            <a:endParaRPr lang="en-IN" sz="1800" dirty="0">
              <a:effectLst/>
              <a:latin typeface="Times New Roman" panose="02020603050405020304" pitchFamily="18" charset="0"/>
              <a:ea typeface="Times New Roman" panose="02020603050405020304" pitchFamily="18" charset="0"/>
            </a:endParaRPr>
          </a:p>
        </p:txBody>
      </p:sp>
      <p:pic>
        <p:nvPicPr>
          <p:cNvPr id="2" name="Picture 1">
            <a:extLst>
              <a:ext uri="{FF2B5EF4-FFF2-40B4-BE49-F238E27FC236}">
                <a16:creationId xmlns:a16="http://schemas.microsoft.com/office/drawing/2014/main" id="{F3D03744-C0F2-F858-0E87-717E402BEF07}"/>
              </a:ext>
            </a:extLst>
          </p:cNvPr>
          <p:cNvPicPr>
            <a:picLocks noChangeAspect="1"/>
          </p:cNvPicPr>
          <p:nvPr/>
        </p:nvPicPr>
        <p:blipFill rotWithShape="1">
          <a:blip r:embed="rId2">
            <a:extLst>
              <a:ext uri="{28A0092B-C50C-407E-A947-70E740481C1C}">
                <a14:useLocalDpi xmlns:a14="http://schemas.microsoft.com/office/drawing/2010/main" val="0"/>
              </a:ext>
            </a:extLst>
          </a:blip>
          <a:srcRect l="1305" t="34877" r="34428" b="22394"/>
          <a:stretch/>
        </p:blipFill>
        <p:spPr bwMode="auto">
          <a:xfrm>
            <a:off x="683471" y="1977998"/>
            <a:ext cx="3333295" cy="2716741"/>
          </a:xfrm>
          <a:prstGeom prst="rect">
            <a:avLst/>
          </a:prstGeom>
          <a:noFill/>
          <a:ln w="12700">
            <a:solidFill>
              <a:schemeClr val="tx1"/>
            </a:solid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342777D3-3AC8-BC57-FB25-2CA274C623E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26350"/>
          <a:stretch/>
        </p:blipFill>
        <p:spPr bwMode="auto">
          <a:xfrm>
            <a:off x="4571153" y="1138343"/>
            <a:ext cx="2749550" cy="4004310"/>
          </a:xfrm>
          <a:prstGeom prst="rect">
            <a:avLst/>
          </a:prstGeom>
          <a:noFill/>
          <a:ln w="12700">
            <a:solidFill>
              <a:schemeClr val="tx1"/>
            </a:solid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41BB1E74-5A70-AB25-DCBF-A5042A0143A5}"/>
              </a:ext>
            </a:extLst>
          </p:cNvPr>
          <p:cNvPicPr>
            <a:picLocks noChangeAspect="1"/>
          </p:cNvPicPr>
          <p:nvPr/>
        </p:nvPicPr>
        <p:blipFill rotWithShape="1">
          <a:blip r:embed="rId4">
            <a:extLst>
              <a:ext uri="{28A0092B-C50C-407E-A947-70E740481C1C}">
                <a14:useLocalDpi xmlns:a14="http://schemas.microsoft.com/office/drawing/2010/main" val="0"/>
              </a:ext>
            </a:extLst>
          </a:blip>
          <a:srcRect l="12100" t="6161" b="27496"/>
          <a:stretch/>
        </p:blipFill>
        <p:spPr bwMode="auto">
          <a:xfrm>
            <a:off x="8321040" y="1138343"/>
            <a:ext cx="2758261" cy="4004310"/>
          </a:xfrm>
          <a:prstGeom prst="rect">
            <a:avLst/>
          </a:prstGeom>
          <a:noFill/>
          <a:ln w="1270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78579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7888C1-54AF-70B3-1D9E-F74393C9FDA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3699"/>
          <a:stretch/>
        </p:blipFill>
        <p:spPr bwMode="auto">
          <a:xfrm>
            <a:off x="503979" y="1465792"/>
            <a:ext cx="5271770" cy="3192145"/>
          </a:xfrm>
          <a:prstGeom prst="rect">
            <a:avLst/>
          </a:prstGeom>
          <a:noFill/>
          <a:ln w="12700">
            <a:solidFill>
              <a:schemeClr val="tx1"/>
            </a:solid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2E7F59B3-AB6E-1A4F-EDE5-C69C6A8E895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338" b="11388"/>
          <a:stretch/>
        </p:blipFill>
        <p:spPr bwMode="auto">
          <a:xfrm>
            <a:off x="6413711" y="1465792"/>
            <a:ext cx="5274310" cy="3181350"/>
          </a:xfrm>
          <a:prstGeom prst="rect">
            <a:avLst/>
          </a:prstGeom>
          <a:noFill/>
          <a:ln w="12700">
            <a:solidFill>
              <a:schemeClr val="tx1"/>
            </a:solid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FC668946-6140-D43A-E60C-CCE03C105B37}"/>
              </a:ext>
            </a:extLst>
          </p:cNvPr>
          <p:cNvSpPr txBox="1"/>
          <p:nvPr/>
        </p:nvSpPr>
        <p:spPr>
          <a:xfrm>
            <a:off x="1391497" y="4910958"/>
            <a:ext cx="3908637" cy="369332"/>
          </a:xfrm>
          <a:prstGeom prst="rect">
            <a:avLst/>
          </a:prstGeom>
          <a:noFill/>
        </p:spPr>
        <p:txBody>
          <a:bodyPr wrap="square" rtlCol="0">
            <a:spAutoFit/>
          </a:bodyPr>
          <a:lstStyle/>
          <a:p>
            <a:r>
              <a:rPr lang="en-IN" sz="1800" b="1" kern="0" dirty="0">
                <a:effectLst/>
                <a:latin typeface="Times New Roman" panose="02020603050405020304" pitchFamily="18" charset="0"/>
                <a:ea typeface="Times New Roman" panose="02020603050405020304" pitchFamily="18" charset="0"/>
              </a:rPr>
              <a:t>Arduino Serial Plotter for Knee</a:t>
            </a:r>
            <a:endParaRPr lang="en-IN" dirty="0"/>
          </a:p>
        </p:txBody>
      </p:sp>
      <p:sp>
        <p:nvSpPr>
          <p:cNvPr id="6" name="TextBox 5">
            <a:extLst>
              <a:ext uri="{FF2B5EF4-FFF2-40B4-BE49-F238E27FC236}">
                <a16:creationId xmlns:a16="http://schemas.microsoft.com/office/drawing/2014/main" id="{8F30DBCF-D822-167A-E97D-79B3B8D5D032}"/>
              </a:ext>
            </a:extLst>
          </p:cNvPr>
          <p:cNvSpPr txBox="1"/>
          <p:nvPr/>
        </p:nvSpPr>
        <p:spPr>
          <a:xfrm>
            <a:off x="7357533" y="4910958"/>
            <a:ext cx="3843867" cy="369332"/>
          </a:xfrm>
          <a:prstGeom prst="rect">
            <a:avLst/>
          </a:prstGeom>
          <a:noFill/>
        </p:spPr>
        <p:txBody>
          <a:bodyPr wrap="square" rtlCol="0">
            <a:spAutoFit/>
          </a:bodyPr>
          <a:lstStyle/>
          <a:p>
            <a:r>
              <a:rPr lang="en-IN" sz="1800" b="1" kern="0" dirty="0">
                <a:effectLst/>
                <a:latin typeface="Times New Roman" panose="02020603050405020304" pitchFamily="18" charset="0"/>
                <a:ea typeface="Times New Roman" panose="02020603050405020304" pitchFamily="18" charset="0"/>
              </a:rPr>
              <a:t>Arduino Serial Plotter for Ankle</a:t>
            </a:r>
            <a:endParaRPr lang="en-IN" dirty="0"/>
          </a:p>
        </p:txBody>
      </p:sp>
    </p:spTree>
    <p:extLst>
      <p:ext uri="{BB962C8B-B14F-4D97-AF65-F5344CB8AC3E}">
        <p14:creationId xmlns:p14="http://schemas.microsoft.com/office/powerpoint/2010/main" val="73853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B719D48-E41F-1D4E-1E3D-2128D3B870F6}"/>
              </a:ext>
            </a:extLst>
          </p:cNvPr>
          <p:cNvSpPr txBox="1">
            <a:spLocks/>
          </p:cNvSpPr>
          <p:nvPr/>
        </p:nvSpPr>
        <p:spPr>
          <a:xfrm>
            <a:off x="0" y="0"/>
            <a:ext cx="12192000" cy="855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Times New Roman" panose="02020603050405020304" pitchFamily="18" charset="0"/>
                <a:cs typeface="Times New Roman" panose="02020603050405020304" pitchFamily="18" charset="0"/>
              </a:rPr>
              <a:t>TIMELINE</a:t>
            </a:r>
            <a:endParaRPr lang="en-IN"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E07CD60-F1EE-37C0-8B4A-ECB66A1FCF62}"/>
              </a:ext>
            </a:extLst>
          </p:cNvPr>
          <p:cNvPicPr>
            <a:picLocks noChangeAspect="1"/>
          </p:cNvPicPr>
          <p:nvPr/>
        </p:nvPicPr>
        <p:blipFill rotWithShape="1">
          <a:blip r:embed="rId2"/>
          <a:srcRect l="3333" t="32391" r="3889" b="11259"/>
          <a:stretch/>
        </p:blipFill>
        <p:spPr>
          <a:xfrm>
            <a:off x="59266" y="1121833"/>
            <a:ext cx="12073467" cy="4614333"/>
          </a:xfrm>
          <a:prstGeom prst="rect">
            <a:avLst/>
          </a:prstGeom>
        </p:spPr>
      </p:pic>
    </p:spTree>
    <p:extLst>
      <p:ext uri="{BB962C8B-B14F-4D97-AF65-F5344CB8AC3E}">
        <p14:creationId xmlns:p14="http://schemas.microsoft.com/office/powerpoint/2010/main" val="6551467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FA712-7496-3A4F-E212-DA0B249F4183}"/>
              </a:ext>
            </a:extLst>
          </p:cNvPr>
          <p:cNvSpPr>
            <a:spLocks noGrp="1"/>
          </p:cNvSpPr>
          <p:nvPr>
            <p:ph type="title"/>
          </p:nvPr>
        </p:nvSpPr>
        <p:spPr>
          <a:xfrm>
            <a:off x="1" y="0"/>
            <a:ext cx="12191999" cy="810054"/>
          </a:xfrm>
        </p:spPr>
        <p:txBody>
          <a:bodyPr>
            <a:normAutofit/>
          </a:bodyPr>
          <a:lstStyle/>
          <a:p>
            <a:pPr algn="ctr"/>
            <a:r>
              <a:rPr lang="en-US" sz="4000" b="1" dirty="0">
                <a:latin typeface="Times New Roman" panose="02020603050405020304" pitchFamily="18" charset="0"/>
                <a:cs typeface="Times New Roman" panose="02020603050405020304" pitchFamily="18" charset="0"/>
              </a:rPr>
              <a:t>CONCLUSION</a:t>
            </a:r>
            <a:endParaRPr lang="en-IN" b="1" dirty="0">
              <a:latin typeface="Times New Roman" panose="02020603050405020304" pitchFamily="18" charset="0"/>
              <a:cs typeface="Times New Roman" panose="02020603050405020304" pitchFamily="18" charset="0"/>
            </a:endParaRPr>
          </a:p>
        </p:txBody>
      </p:sp>
      <p:sp>
        <p:nvSpPr>
          <p:cNvPr id="4" name="Content Placeholder 2">
            <a:extLst>
              <a:ext uri="{FF2B5EF4-FFF2-40B4-BE49-F238E27FC236}">
                <a16:creationId xmlns:a16="http://schemas.microsoft.com/office/drawing/2014/main" id="{80DB668F-3592-100A-10C4-656621AA5B2F}"/>
              </a:ext>
            </a:extLst>
          </p:cNvPr>
          <p:cNvSpPr txBox="1">
            <a:spLocks/>
          </p:cNvSpPr>
          <p:nvPr/>
        </p:nvSpPr>
        <p:spPr>
          <a:xfrm>
            <a:off x="0" y="686269"/>
            <a:ext cx="12081753" cy="617173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04800" marR="73660" indent="0" algn="just">
              <a:lnSpc>
                <a:spcPct val="150000"/>
              </a:lnSpc>
              <a:spcBef>
                <a:spcPts val="0"/>
              </a:spcBef>
              <a:buNone/>
            </a:pPr>
            <a:endParaRPr lang="en-US" sz="2000" dirty="0">
              <a:solidFill>
                <a:srgbClr val="000000"/>
              </a:solidFill>
              <a:latin typeface="Times New Roman" panose="02020603050405020304" pitchFamily="18" charset="0"/>
              <a:ea typeface="Times New Roman" panose="02020603050405020304" pitchFamily="18" charset="0"/>
            </a:endParaRPr>
          </a:p>
          <a:p>
            <a:pPr marL="590550" marR="73660" indent="-285750" algn="just">
              <a:lnSpc>
                <a:spcPct val="150000"/>
              </a:lnSpc>
              <a:spcBef>
                <a:spcPts val="0"/>
              </a:spcBef>
              <a:buFont typeface="Wingdings" panose="05000000000000000000" pitchFamily="2" charset="2"/>
              <a:buChar char="Ø"/>
            </a:pPr>
            <a:endParaRPr lang="en-US" sz="2000" dirty="0">
              <a:solidFill>
                <a:srgbClr val="000000"/>
              </a:solidFill>
              <a:latin typeface="Times New Roman" panose="02020603050405020304" pitchFamily="18" charset="0"/>
              <a:ea typeface="Times New Roman" panose="02020603050405020304" pitchFamily="18" charset="0"/>
            </a:endParaRPr>
          </a:p>
          <a:p>
            <a:pPr marL="590550" marR="73660" indent="-285750" algn="just">
              <a:lnSpc>
                <a:spcPct val="150000"/>
              </a:lnSpc>
              <a:spcBef>
                <a:spcPts val="0"/>
              </a:spcBef>
              <a:buFont typeface="Wingdings" panose="05000000000000000000" pitchFamily="2" charset="2"/>
              <a:buChar char="Ø"/>
            </a:pPr>
            <a:endParaRPr lang="en-US" sz="2000" b="1" dirty="0">
              <a:solidFill>
                <a:srgbClr val="000000"/>
              </a:solidFill>
              <a:latin typeface="Times New Roman" panose="02020603050405020304" pitchFamily="18" charset="0"/>
              <a:ea typeface="Times New Roman" panose="02020603050405020304" pitchFamily="18" charset="0"/>
            </a:endParaRPr>
          </a:p>
        </p:txBody>
      </p:sp>
      <p:sp>
        <p:nvSpPr>
          <p:cNvPr id="6" name="Content Placeholder 2">
            <a:extLst>
              <a:ext uri="{FF2B5EF4-FFF2-40B4-BE49-F238E27FC236}">
                <a16:creationId xmlns:a16="http://schemas.microsoft.com/office/drawing/2014/main" id="{C8E981D4-1C93-78EC-4BCA-AD513DECC58C}"/>
              </a:ext>
            </a:extLst>
          </p:cNvPr>
          <p:cNvSpPr txBox="1">
            <a:spLocks/>
          </p:cNvSpPr>
          <p:nvPr/>
        </p:nvSpPr>
        <p:spPr>
          <a:xfrm>
            <a:off x="182880" y="810054"/>
            <a:ext cx="12081753" cy="617173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74930" lvl="0" indent="0">
              <a:lnSpc>
                <a:spcPct val="150000"/>
              </a:lnSpc>
              <a:spcBef>
                <a:spcPts val="10"/>
              </a:spcBef>
              <a:buNone/>
            </a:pPr>
            <a:r>
              <a:rPr lang="en-US" sz="2000" dirty="0">
                <a:solidFill>
                  <a:srgbClr val="000000"/>
                </a:solidFill>
                <a:effectLst/>
                <a:latin typeface="Times New Roman" pitchFamily="18" charset="0"/>
                <a:ea typeface="Times New Roman" panose="02020603050405020304" pitchFamily="18" charset="0"/>
                <a:cs typeface="Times New Roman" pitchFamily="18" charset="0"/>
              </a:rPr>
              <a:t>In conclusion, the development of an inexpensive EMG-based lower limb exoskeleton marks significant progress in assistive technology for rehabilitation. This system uses electromyography sensors and servo motors to control joint angles, promoting natural walking during rehabilitation and increasing accessibility for those with limited mobility. Future advancements include adding a second leg for bilateral assistance and using Brain-Computer Interface (BCI) technology with ECG for improved control and coordination.</a:t>
            </a:r>
            <a:endParaRPr lang="en-US" sz="2000" dirty="0">
              <a:solidFill>
                <a:srgbClr val="000000"/>
              </a:solidFill>
              <a:latin typeface="Times New Roman" panose="02020603050405020304" pitchFamily="18" charset="0"/>
              <a:ea typeface="Times New Roman" panose="02020603050405020304" pitchFamily="18" charset="0"/>
            </a:endParaRPr>
          </a:p>
          <a:p>
            <a:pPr marL="590550" marR="73660" indent="-285750" algn="just">
              <a:lnSpc>
                <a:spcPct val="150000"/>
              </a:lnSpc>
              <a:spcBef>
                <a:spcPts val="0"/>
              </a:spcBef>
              <a:buFont typeface="Wingdings" panose="05000000000000000000" pitchFamily="2" charset="2"/>
              <a:buChar char="Ø"/>
            </a:pPr>
            <a:endParaRPr lang="en-US" sz="2000" dirty="0">
              <a:solidFill>
                <a:srgbClr val="000000"/>
              </a:solidFill>
              <a:latin typeface="Times New Roman" panose="02020603050405020304" pitchFamily="18" charset="0"/>
              <a:ea typeface="Times New Roman" panose="02020603050405020304" pitchFamily="18" charset="0"/>
            </a:endParaRPr>
          </a:p>
          <a:p>
            <a:pPr marL="590550" marR="73660" indent="-285750" algn="just">
              <a:lnSpc>
                <a:spcPct val="150000"/>
              </a:lnSpc>
              <a:spcBef>
                <a:spcPts val="0"/>
              </a:spcBef>
              <a:buFont typeface="Wingdings" panose="05000000000000000000" pitchFamily="2" charset="2"/>
              <a:buChar char="Ø"/>
            </a:pPr>
            <a:endParaRPr lang="en-US" sz="2000" b="1" dirty="0">
              <a:solidFill>
                <a:srgbClr val="000000"/>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61081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FA712-7496-3A4F-E212-DA0B249F4183}"/>
              </a:ext>
            </a:extLst>
          </p:cNvPr>
          <p:cNvSpPr>
            <a:spLocks noGrp="1"/>
          </p:cNvSpPr>
          <p:nvPr>
            <p:ph type="title"/>
          </p:nvPr>
        </p:nvSpPr>
        <p:spPr>
          <a:xfrm>
            <a:off x="0" y="0"/>
            <a:ext cx="12191999" cy="810054"/>
          </a:xfrm>
        </p:spPr>
        <p:txBody>
          <a:bodyPr>
            <a:normAutofit/>
          </a:bodyPr>
          <a:lstStyle/>
          <a:p>
            <a:pPr algn="ctr"/>
            <a:r>
              <a:rPr lang="en-US" sz="4000" b="1"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REFERENCES</a:t>
            </a:r>
            <a:endParaRPr lang="en-IN" b="1" dirty="0">
              <a:latin typeface="Times New Roman" panose="02020603050405020304" pitchFamily="18" charset="0"/>
              <a:cs typeface="Times New Roman" panose="02020603050405020304" pitchFamily="18" charset="0"/>
            </a:endParaRPr>
          </a:p>
        </p:txBody>
      </p:sp>
      <p:sp>
        <p:nvSpPr>
          <p:cNvPr id="4" name="Content Placeholder 2">
            <a:extLst>
              <a:ext uri="{FF2B5EF4-FFF2-40B4-BE49-F238E27FC236}">
                <a16:creationId xmlns:a16="http://schemas.microsoft.com/office/drawing/2014/main" id="{80DB668F-3592-100A-10C4-656621AA5B2F}"/>
              </a:ext>
            </a:extLst>
          </p:cNvPr>
          <p:cNvSpPr txBox="1">
            <a:spLocks/>
          </p:cNvSpPr>
          <p:nvPr/>
        </p:nvSpPr>
        <p:spPr>
          <a:xfrm>
            <a:off x="0" y="686269"/>
            <a:ext cx="12081753" cy="617173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04800" marR="73660" indent="0" algn="just">
              <a:lnSpc>
                <a:spcPct val="150000"/>
              </a:lnSpc>
              <a:spcBef>
                <a:spcPts val="0"/>
              </a:spcBef>
              <a:buNone/>
            </a:pPr>
            <a:endParaRPr lang="en-US" sz="2000" dirty="0">
              <a:solidFill>
                <a:srgbClr val="000000"/>
              </a:solidFill>
              <a:latin typeface="Times New Roman" panose="02020603050405020304" pitchFamily="18" charset="0"/>
              <a:ea typeface="Times New Roman" panose="02020603050405020304" pitchFamily="18" charset="0"/>
            </a:endParaRPr>
          </a:p>
          <a:p>
            <a:pPr marL="590550" marR="73660" indent="-285750" algn="just">
              <a:lnSpc>
                <a:spcPct val="150000"/>
              </a:lnSpc>
              <a:spcBef>
                <a:spcPts val="0"/>
              </a:spcBef>
              <a:buFont typeface="Wingdings" panose="05000000000000000000" pitchFamily="2" charset="2"/>
              <a:buChar char="Ø"/>
            </a:pPr>
            <a:endParaRPr lang="en-US" sz="2000" dirty="0">
              <a:solidFill>
                <a:srgbClr val="000000"/>
              </a:solidFill>
              <a:latin typeface="Times New Roman" panose="02020603050405020304" pitchFamily="18" charset="0"/>
              <a:ea typeface="Times New Roman" panose="02020603050405020304" pitchFamily="18" charset="0"/>
            </a:endParaRPr>
          </a:p>
          <a:p>
            <a:pPr marL="590550" marR="73660" indent="-285750" algn="just">
              <a:lnSpc>
                <a:spcPct val="150000"/>
              </a:lnSpc>
              <a:spcBef>
                <a:spcPts val="0"/>
              </a:spcBef>
              <a:buFont typeface="Wingdings" panose="05000000000000000000" pitchFamily="2" charset="2"/>
              <a:buChar char="Ø"/>
            </a:pPr>
            <a:endParaRPr lang="en-US" sz="2000" b="1" dirty="0">
              <a:solidFill>
                <a:srgbClr val="000000"/>
              </a:solidFill>
              <a:latin typeface="Times New Roman" panose="02020603050405020304" pitchFamily="18" charset="0"/>
              <a:ea typeface="Times New Roman" panose="02020603050405020304" pitchFamily="18" charset="0"/>
            </a:endParaRPr>
          </a:p>
        </p:txBody>
      </p:sp>
      <p:sp>
        <p:nvSpPr>
          <p:cNvPr id="6" name="Content Placeholder 2">
            <a:extLst>
              <a:ext uri="{FF2B5EF4-FFF2-40B4-BE49-F238E27FC236}">
                <a16:creationId xmlns:a16="http://schemas.microsoft.com/office/drawing/2014/main" id="{C8E981D4-1C93-78EC-4BCA-AD513DECC58C}"/>
              </a:ext>
            </a:extLst>
          </p:cNvPr>
          <p:cNvSpPr txBox="1">
            <a:spLocks/>
          </p:cNvSpPr>
          <p:nvPr/>
        </p:nvSpPr>
        <p:spPr>
          <a:xfrm>
            <a:off x="182880" y="810054"/>
            <a:ext cx="12081753" cy="617173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74930" lvl="0" indent="0">
              <a:lnSpc>
                <a:spcPct val="150000"/>
              </a:lnSpc>
              <a:spcBef>
                <a:spcPts val="10"/>
              </a:spcBef>
              <a:buNone/>
            </a:pPr>
            <a:r>
              <a:rPr lang="en-US" sz="2000" dirty="0">
                <a:solidFill>
                  <a:srgbClr val="000000"/>
                </a:solidFill>
                <a:effectLst/>
                <a:latin typeface="Times New Roman" pitchFamily="18" charset="0"/>
                <a:ea typeface="Times New Roman" panose="02020603050405020304" pitchFamily="18" charset="0"/>
                <a:cs typeface="Times New Roman" pitchFamily="18" charset="0"/>
              </a:rPr>
              <a:t>[1].</a:t>
            </a:r>
            <a:r>
              <a:rPr lang="en-US" sz="2000" dirty="0">
                <a:latin typeface="Times New Roman" pitchFamily="18" charset="0"/>
                <a:cs typeface="Times New Roman" pitchFamily="18" charset="0"/>
              </a:rPr>
              <a:t> Design of a Lower Limb Exoskeleton: Robust Control, Simulation and Experimental Results by </a:t>
            </a:r>
            <a:r>
              <a:rPr lang="en-US" sz="2000" dirty="0" err="1">
                <a:latin typeface="Times New Roman" pitchFamily="18" charset="0"/>
                <a:cs typeface="Times New Roman" pitchFamily="18" charset="0"/>
              </a:rPr>
              <a:t>Salcido</a:t>
            </a:r>
            <a:r>
              <a:rPr lang="en-US" sz="2000" dirty="0">
                <a:latin typeface="Times New Roman" pitchFamily="18" charset="0"/>
                <a:cs typeface="Times New Roman" pitchFamily="18" charset="0"/>
              </a:rPr>
              <a:t>, E.A.A.; </a:t>
            </a:r>
            <a:r>
              <a:rPr lang="en-US" sz="2000" dirty="0" err="1">
                <a:latin typeface="Times New Roman" pitchFamily="18" charset="0"/>
                <a:cs typeface="Times New Roman" pitchFamily="18" charset="0"/>
              </a:rPr>
              <a:t>Centeno-Barreda</a:t>
            </a:r>
            <a:r>
              <a:rPr lang="en-US" sz="2000" dirty="0">
                <a:latin typeface="Times New Roman" pitchFamily="18" charset="0"/>
                <a:cs typeface="Times New Roman" pitchFamily="18" charset="0"/>
              </a:rPr>
              <a:t>, D.; Rosales, Y.; </a:t>
            </a:r>
            <a:r>
              <a:rPr lang="en-US" sz="2000" dirty="0" err="1">
                <a:latin typeface="Times New Roman" pitchFamily="18" charset="0"/>
                <a:cs typeface="Times New Roman" pitchFamily="18" charset="0"/>
              </a:rPr>
              <a:t>Lopéz-Gutiérrez</a:t>
            </a:r>
            <a:r>
              <a:rPr lang="en-US" sz="2000" dirty="0">
                <a:latin typeface="Times New Roman" pitchFamily="18" charset="0"/>
                <a:cs typeface="Times New Roman" pitchFamily="18" charset="0"/>
              </a:rPr>
              <a:t>, R.; Salazar, S.; Lozano, R. Design of a Lower Limb Exoskeleton: Robust Control, Simulation and Experimental Results. Algorithms 2023, 16, 449. https:// doi.org/10.3390/a16090449</a:t>
            </a:r>
            <a:endParaRPr lang="en-IN" sz="2000" dirty="0">
              <a:effectLst/>
              <a:latin typeface="Times New Roman" pitchFamily="18" charset="0"/>
              <a:ea typeface="Times New Roman" panose="02020603050405020304" pitchFamily="18" charset="0"/>
              <a:cs typeface="Times New Roman" pitchFamily="18" charset="0"/>
            </a:endParaRPr>
          </a:p>
          <a:p>
            <a:pPr marL="0" marR="75565" lvl="0" indent="0">
              <a:lnSpc>
                <a:spcPct val="150000"/>
              </a:lnSpc>
              <a:spcBef>
                <a:spcPts val="0"/>
              </a:spcBef>
              <a:buNone/>
            </a:pPr>
            <a:r>
              <a:rPr lang="en-US" sz="2000" dirty="0">
                <a:solidFill>
                  <a:srgbClr val="000000"/>
                </a:solidFill>
                <a:effectLst/>
                <a:latin typeface="Times New Roman" pitchFamily="18" charset="0"/>
                <a:ea typeface="Times New Roman" panose="02020603050405020304" pitchFamily="18" charset="0"/>
                <a:cs typeface="Times New Roman" pitchFamily="18" charset="0"/>
              </a:rPr>
              <a:t>[2].</a:t>
            </a:r>
            <a:r>
              <a:rPr lang="en-IN" sz="2000" dirty="0">
                <a:latin typeface="Times New Roman" pitchFamily="18" charset="0"/>
                <a:cs typeface="Times New Roman" pitchFamily="18" charset="0"/>
              </a:rPr>
              <a:t> Design and Simulation of Low-Cost Lower Limb Exoskeleton for Rehabilitation Exercise </a:t>
            </a:r>
            <a:r>
              <a:rPr lang="en-US" sz="2000" dirty="0">
                <a:latin typeface="Times New Roman" pitchFamily="18" charset="0"/>
                <a:cs typeface="Times New Roman" pitchFamily="18" charset="0"/>
              </a:rPr>
              <a:t>by </a:t>
            </a:r>
            <a:r>
              <a:rPr lang="en-US" sz="2000" dirty="0" err="1">
                <a:latin typeface="Times New Roman" pitchFamily="18" charset="0"/>
                <a:cs typeface="Times New Roman" pitchFamily="18" charset="0"/>
              </a:rPr>
              <a:t>Nilam</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Abdullah,S</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Ramesh</a:t>
            </a:r>
            <a:r>
              <a:rPr lang="en-US" sz="2000" dirty="0">
                <a:latin typeface="Times New Roman" pitchFamily="18" charset="0"/>
                <a:cs typeface="Times New Roman" pitchFamily="18" charset="0"/>
              </a:rPr>
              <a:t>. AIP Conference Proceedings 2643, 050005 (2023).</a:t>
            </a:r>
            <a:endParaRPr lang="en-IN" sz="2000" dirty="0">
              <a:effectLst/>
              <a:latin typeface="Times New Roman" pitchFamily="18" charset="0"/>
              <a:ea typeface="Times New Roman" panose="02020603050405020304" pitchFamily="18" charset="0"/>
              <a:cs typeface="Times New Roman" pitchFamily="18" charset="0"/>
            </a:endParaRPr>
          </a:p>
          <a:p>
            <a:pPr lvl="0">
              <a:lnSpc>
                <a:spcPct val="150000"/>
              </a:lnSpc>
              <a:buNone/>
            </a:pPr>
            <a:r>
              <a:rPr lang="en-US" sz="2000" dirty="0">
                <a:solidFill>
                  <a:srgbClr val="000000"/>
                </a:solidFill>
                <a:effectLst/>
                <a:latin typeface="Times New Roman" pitchFamily="18" charset="0"/>
                <a:ea typeface="Times New Roman" panose="02020603050405020304" pitchFamily="18" charset="0"/>
                <a:cs typeface="Times New Roman" pitchFamily="18" charset="0"/>
              </a:rPr>
              <a:t>[3]. </a:t>
            </a:r>
            <a:r>
              <a:rPr lang="en-US" sz="2000" dirty="0">
                <a:latin typeface="Times New Roman" pitchFamily="18" charset="0"/>
                <a:cs typeface="Times New Roman" pitchFamily="18" charset="0"/>
              </a:rPr>
              <a:t>Design of a Low-Cost Lower Limb Rehabilitation Exoskeleton System. : </a:t>
            </a:r>
            <a:r>
              <a:rPr lang="en-US" sz="2000" dirty="0" err="1">
                <a:latin typeface="Times New Roman" pitchFamily="18" charset="0"/>
                <a:cs typeface="Times New Roman" pitchFamily="18" charset="0"/>
              </a:rPr>
              <a:t>Ullas</a:t>
            </a:r>
            <a:r>
              <a:rPr lang="en-US" sz="2000" dirty="0">
                <a:latin typeface="Times New Roman" pitchFamily="18" charset="0"/>
                <a:cs typeface="Times New Roman" pitchFamily="18" charset="0"/>
              </a:rPr>
              <a:t> U and P K </a:t>
            </a:r>
            <a:r>
              <a:rPr lang="en-US" sz="2000" dirty="0" err="1">
                <a:latin typeface="Times New Roman" pitchFamily="18" charset="0"/>
                <a:cs typeface="Times New Roman" pitchFamily="18" charset="0"/>
              </a:rPr>
              <a:t>Rajendrakumar</a:t>
            </a:r>
            <a:r>
              <a:rPr lang="en-US" sz="2000" dirty="0">
                <a:latin typeface="Times New Roman" pitchFamily="18" charset="0"/>
                <a:cs typeface="Times New Roman" pitchFamily="18" charset="0"/>
              </a:rPr>
              <a:t> 2021 IOP Conf. Ser.: Mater. Sci. Eng. 1132 012008.</a:t>
            </a:r>
          </a:p>
          <a:p>
            <a:pPr marL="0" marR="74930" lvl="0" indent="0">
              <a:lnSpc>
                <a:spcPct val="150000"/>
              </a:lnSpc>
              <a:spcBef>
                <a:spcPts val="10"/>
              </a:spcBef>
              <a:buNone/>
            </a:pPr>
            <a:r>
              <a:rPr lang="en-US" sz="2000" spc="-5" dirty="0">
                <a:solidFill>
                  <a:srgbClr val="000000"/>
                </a:solidFill>
                <a:effectLst/>
                <a:latin typeface="Times New Roman" pitchFamily="18" charset="0"/>
                <a:ea typeface="Times New Roman" panose="02020603050405020304" pitchFamily="18" charset="0"/>
                <a:cs typeface="Times New Roman" pitchFamily="18" charset="0"/>
              </a:rPr>
              <a:t>[4].</a:t>
            </a:r>
            <a:r>
              <a:rPr lang="en-US" sz="2000" spc="-65" dirty="0">
                <a:solidFill>
                  <a:srgbClr val="000000"/>
                </a:solidFill>
                <a:effectLst/>
                <a:latin typeface="Times New Roman" pitchFamily="18" charset="0"/>
                <a:ea typeface="Times New Roman" panose="02020603050405020304" pitchFamily="18" charset="0"/>
                <a:cs typeface="Times New Roman" pitchFamily="18" charset="0"/>
              </a:rPr>
              <a:t> </a:t>
            </a:r>
            <a:r>
              <a:rPr lang="en-US" sz="2000" dirty="0">
                <a:latin typeface="Times New Roman" pitchFamily="18" charset="0"/>
                <a:cs typeface="Times New Roman" pitchFamily="18" charset="0"/>
              </a:rPr>
              <a:t>Design and Analysis of Lower Body Exoskeleton. © 2021 IJCRT | Volume 9, Issue 7 July 2021 | ISSN: 2320-2882</a:t>
            </a:r>
          </a:p>
          <a:p>
            <a:pPr marL="0" marR="75565" lvl="0" indent="0">
              <a:lnSpc>
                <a:spcPct val="150000"/>
              </a:lnSpc>
              <a:spcBef>
                <a:spcPts val="0"/>
              </a:spcBef>
              <a:buNone/>
            </a:pPr>
            <a:r>
              <a:rPr lang="en-US" sz="2000" dirty="0">
                <a:solidFill>
                  <a:srgbClr val="000000"/>
                </a:solidFill>
                <a:effectLst/>
                <a:latin typeface="Times New Roman" pitchFamily="18" charset="0"/>
                <a:ea typeface="Times New Roman" panose="02020603050405020304" pitchFamily="18" charset="0"/>
                <a:cs typeface="Times New Roman" pitchFamily="18" charset="0"/>
              </a:rPr>
              <a:t>[5]. </a:t>
            </a:r>
            <a:r>
              <a:rPr lang="en-US" sz="2000" dirty="0">
                <a:latin typeface="Times New Roman" pitchFamily="18" charset="0"/>
                <a:cs typeface="Times New Roman" pitchFamily="18" charset="0"/>
              </a:rPr>
              <a:t>Design and Fabrication of Lower Limb Exoskeleton. Rakesh.C1 , S.M.Danish2 , Shivam2 , Harish Kumar Yadav2 , </a:t>
            </a:r>
            <a:r>
              <a:rPr lang="en-US" sz="2000" dirty="0" err="1">
                <a:latin typeface="Times New Roman" pitchFamily="18" charset="0"/>
                <a:cs typeface="Times New Roman" pitchFamily="18" charset="0"/>
              </a:rPr>
              <a:t>Atinder</a:t>
            </a:r>
            <a:r>
              <a:rPr lang="en-US" sz="2000" dirty="0">
                <a:latin typeface="Times New Roman" pitchFamily="18" charset="0"/>
                <a:cs typeface="Times New Roman" pitchFamily="18" charset="0"/>
              </a:rPr>
              <a:t> Pal Singh2 Assistant Professor, Department of Mechanical Engineering.</a:t>
            </a:r>
          </a:p>
          <a:p>
            <a:pPr marL="0" marR="75565" indent="0" algn="just">
              <a:lnSpc>
                <a:spcPct val="150000"/>
              </a:lnSpc>
              <a:spcBef>
                <a:spcPts val="0"/>
              </a:spcBef>
              <a:spcAft>
                <a:spcPts val="0"/>
              </a:spcAft>
              <a:buNone/>
            </a:pPr>
            <a:endParaRPr lang="en-IN" sz="2000" dirty="0">
              <a:effectLst/>
              <a:latin typeface="Times New Roman" panose="02020603050405020304" pitchFamily="18" charset="0"/>
              <a:ea typeface="Times New Roman" panose="02020603050405020304" pitchFamily="18" charset="0"/>
            </a:endParaRPr>
          </a:p>
          <a:p>
            <a:pPr marL="304800" marR="73660" indent="0" algn="just">
              <a:lnSpc>
                <a:spcPct val="150000"/>
              </a:lnSpc>
              <a:spcBef>
                <a:spcPts val="0"/>
              </a:spcBef>
              <a:buNone/>
            </a:pPr>
            <a:endParaRPr lang="en-US" sz="2000" dirty="0">
              <a:latin typeface="Times New Roman" panose="02020603050405020304" pitchFamily="18" charset="0"/>
              <a:cs typeface="Times New Roman" panose="02020603050405020304" pitchFamily="18" charset="0"/>
            </a:endParaRPr>
          </a:p>
          <a:p>
            <a:pPr marL="590550" marR="73660" indent="-285750" algn="just">
              <a:lnSpc>
                <a:spcPct val="150000"/>
              </a:lnSpc>
              <a:spcBef>
                <a:spcPts val="0"/>
              </a:spcBef>
              <a:buFont typeface="Wingdings" panose="05000000000000000000" pitchFamily="2" charset="2"/>
              <a:buChar char="Ø"/>
            </a:pPr>
            <a:endParaRPr lang="en-US" sz="2000" dirty="0">
              <a:solidFill>
                <a:srgbClr val="000000"/>
              </a:solidFill>
              <a:latin typeface="Times New Roman" panose="02020603050405020304" pitchFamily="18" charset="0"/>
              <a:ea typeface="Times New Roman" panose="02020603050405020304" pitchFamily="18" charset="0"/>
            </a:endParaRPr>
          </a:p>
          <a:p>
            <a:pPr marL="590550" marR="73660" indent="-285750" algn="just">
              <a:lnSpc>
                <a:spcPct val="150000"/>
              </a:lnSpc>
              <a:spcBef>
                <a:spcPts val="0"/>
              </a:spcBef>
              <a:buFont typeface="Wingdings" panose="05000000000000000000" pitchFamily="2" charset="2"/>
              <a:buChar char="Ø"/>
            </a:pPr>
            <a:endParaRPr lang="en-US" sz="2000" dirty="0">
              <a:solidFill>
                <a:srgbClr val="000000"/>
              </a:solidFill>
              <a:latin typeface="Times New Roman" panose="02020603050405020304" pitchFamily="18" charset="0"/>
              <a:ea typeface="Times New Roman" panose="02020603050405020304" pitchFamily="18" charset="0"/>
            </a:endParaRPr>
          </a:p>
          <a:p>
            <a:pPr marL="590550" marR="73660" indent="-285750" algn="just">
              <a:lnSpc>
                <a:spcPct val="150000"/>
              </a:lnSpc>
              <a:spcBef>
                <a:spcPts val="0"/>
              </a:spcBef>
              <a:buFont typeface="Wingdings" panose="05000000000000000000" pitchFamily="2" charset="2"/>
              <a:buChar char="Ø"/>
            </a:pPr>
            <a:endParaRPr lang="en-US" sz="2000" b="1" dirty="0">
              <a:solidFill>
                <a:srgbClr val="000000"/>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973829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ChangeArrowheads="1"/>
          </p:cNvSpPr>
          <p:nvPr/>
        </p:nvSpPr>
        <p:spPr bwMode="auto">
          <a:xfrm>
            <a:off x="116840" y="-1500560"/>
            <a:ext cx="11958320" cy="937801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defTabSz="914400" fontAlgn="base">
              <a:lnSpc>
                <a:spcPct val="150000"/>
              </a:lnSpc>
              <a:spcBef>
                <a:spcPct val="0"/>
              </a:spcBef>
              <a:spcAft>
                <a:spcPct val="0"/>
              </a:spcAft>
            </a:pPr>
            <a:endParaRPr kumimoji="0" lang="en-US" sz="2000" b="0" i="0" u="none" strike="noStrike" cap="none" normalizeH="0" baseline="0" dirty="0">
              <a:ln>
                <a:noFill/>
              </a:ln>
              <a:solidFill>
                <a:srgbClr val="000000"/>
              </a:solidFill>
              <a:effectLst/>
              <a:latin typeface="Times New Roman" pitchFamily="18" charset="0"/>
              <a:ea typeface="Times New Roman" pitchFamily="18" charset="0"/>
              <a:cs typeface="Times New Roman" pitchFamily="18" charset="0"/>
            </a:endParaRPr>
          </a:p>
          <a:p>
            <a:pPr defTabSz="914400" fontAlgn="base">
              <a:lnSpc>
                <a:spcPct val="150000"/>
              </a:lnSpc>
              <a:spcBef>
                <a:spcPct val="0"/>
              </a:spcBef>
              <a:spcAft>
                <a:spcPct val="0"/>
              </a:spcAft>
            </a:pPr>
            <a:endParaRPr lang="en-US" sz="2000" dirty="0">
              <a:solidFill>
                <a:srgbClr val="000000"/>
              </a:solidFill>
              <a:latin typeface="Times New Roman" pitchFamily="18" charset="0"/>
              <a:ea typeface="Times New Roman" pitchFamily="18" charset="0"/>
              <a:cs typeface="Times New Roman" pitchFamily="18" charset="0"/>
            </a:endParaRPr>
          </a:p>
          <a:p>
            <a:pPr defTabSz="914400" fontAlgn="base">
              <a:lnSpc>
                <a:spcPct val="150000"/>
              </a:lnSpc>
              <a:spcBef>
                <a:spcPct val="0"/>
              </a:spcBef>
              <a:spcAft>
                <a:spcPct val="0"/>
              </a:spcAft>
            </a:pPr>
            <a:endParaRPr kumimoji="0" lang="en-US" sz="2000" b="0" i="0" u="none" strike="noStrike" cap="none" normalizeH="0" baseline="0" dirty="0">
              <a:ln>
                <a:noFill/>
              </a:ln>
              <a:solidFill>
                <a:srgbClr val="000000"/>
              </a:solidFill>
              <a:effectLst/>
              <a:latin typeface="Times New Roman" pitchFamily="18" charset="0"/>
              <a:ea typeface="Times New Roman" pitchFamily="18" charset="0"/>
              <a:cs typeface="Times New Roman" pitchFamily="18" charset="0"/>
            </a:endParaRPr>
          </a:p>
          <a:p>
            <a:pPr defTabSz="914400" fontAlgn="base">
              <a:lnSpc>
                <a:spcPct val="150000"/>
              </a:lnSpc>
              <a:spcBef>
                <a:spcPct val="0"/>
              </a:spcBef>
              <a:spcAft>
                <a:spcPct val="0"/>
              </a:spcAft>
            </a:pPr>
            <a:r>
              <a:rPr kumimoji="0" lang="en-US" sz="2000" b="0" i="0" u="none" strike="noStrike" cap="none" normalizeH="0" baseline="0" dirty="0">
                <a:ln>
                  <a:noFill/>
                </a:ln>
                <a:solidFill>
                  <a:srgbClr val="000000"/>
                </a:solidFill>
                <a:effectLst/>
                <a:latin typeface="Times New Roman" pitchFamily="18" charset="0"/>
                <a:ea typeface="Times New Roman" pitchFamily="18" charset="0"/>
                <a:cs typeface="Times New Roman" pitchFamily="18" charset="0"/>
              </a:rPr>
              <a:t>[6].</a:t>
            </a:r>
            <a:r>
              <a:rPr kumimoji="0" 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Improvement of energy consumption for a lower limb exoskeleton through </a:t>
            </a:r>
            <a:r>
              <a:rPr lang="en-US" sz="2000" dirty="0" err="1">
                <a:latin typeface="Times New Roman" panose="02020603050405020304" pitchFamily="18" charset="0"/>
                <a:cs typeface="Times New Roman" panose="02020603050405020304" pitchFamily="18" charset="0"/>
              </a:rPr>
              <a:t>verticalization</a:t>
            </a:r>
            <a:r>
              <a:rPr lang="en-US" sz="2000" dirty="0">
                <a:latin typeface="Times New Roman" panose="02020603050405020304" pitchFamily="18" charset="0"/>
                <a:cs typeface="Times New Roman" panose="02020603050405020304" pitchFamily="18" charset="0"/>
              </a:rPr>
              <a:t> time optimization Sergey </a:t>
            </a:r>
            <a:r>
              <a:rPr lang="en-US" sz="2000" dirty="0" err="1">
                <a:latin typeface="Times New Roman" panose="02020603050405020304" pitchFamily="18" charset="0"/>
                <a:cs typeface="Times New Roman" panose="02020603050405020304" pitchFamily="18" charset="0"/>
              </a:rPr>
              <a:t>Jatsun</a:t>
            </a:r>
            <a:r>
              <a:rPr lang="en-US" sz="2000" dirty="0">
                <a:latin typeface="Times New Roman" panose="02020603050405020304" pitchFamily="18" charset="0"/>
                <a:cs typeface="Times New Roman" panose="02020603050405020304" pitchFamily="18" charset="0"/>
              </a:rPr>
              <a:t>, Sergei </a:t>
            </a:r>
            <a:r>
              <a:rPr lang="en-US" sz="2000" dirty="0" err="1">
                <a:latin typeface="Times New Roman" panose="02020603050405020304" pitchFamily="18" charset="0"/>
                <a:cs typeface="Times New Roman" panose="02020603050405020304" pitchFamily="18" charset="0"/>
              </a:rPr>
              <a:t>Savin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Andrey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Yatsun</a:t>
            </a:r>
            <a:r>
              <a:rPr lang="en-US" sz="2000" dirty="0">
                <a:latin typeface="Times New Roman" panose="02020603050405020304" pitchFamily="18" charset="0"/>
                <a:cs typeface="Times New Roman" panose="02020603050405020304" pitchFamily="18" charset="0"/>
              </a:rPr>
              <a:t> , Department of Mechanics, </a:t>
            </a:r>
            <a:r>
              <a:rPr lang="en-US" sz="2000" dirty="0" err="1">
                <a:latin typeface="Times New Roman" panose="02020603050405020304" pitchFamily="18" charset="0"/>
                <a:cs typeface="Times New Roman" panose="02020603050405020304" pitchFamily="18" charset="0"/>
              </a:rPr>
              <a:t>Mechatronics</a:t>
            </a:r>
            <a:r>
              <a:rPr lang="en-US" sz="2000" dirty="0">
                <a:latin typeface="Times New Roman" panose="02020603050405020304" pitchFamily="18" charset="0"/>
                <a:cs typeface="Times New Roman" panose="02020603050405020304" pitchFamily="18" charset="0"/>
              </a:rPr>
              <a:t>  and Robotics, Southwest State University, Kursk, Russia </a:t>
            </a:r>
          </a:p>
          <a:p>
            <a:pPr defTabSz="914400" eaLnBrk="0" fontAlgn="base" hangingPunct="0">
              <a:lnSpc>
                <a:spcPct val="150000"/>
              </a:lnSpc>
              <a:spcBef>
                <a:spcPct val="0"/>
              </a:spcBef>
              <a:spcAft>
                <a:spcPct val="0"/>
              </a:spcAft>
            </a:pPr>
            <a:r>
              <a:rPr kumimoji="0" lang="en-US" sz="20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a:t>
            </a:r>
            <a:r>
              <a:rPr kumimoji="0" 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Lower limb rehabilitation exoskeleton robot: A review </a:t>
            </a:r>
            <a:r>
              <a:rPr lang="en-US" sz="2000" dirty="0" err="1">
                <a:latin typeface="Times New Roman" panose="02020603050405020304" pitchFamily="18" charset="0"/>
                <a:cs typeface="Times New Roman" panose="02020603050405020304" pitchFamily="18" charset="0"/>
              </a:rPr>
              <a:t>Jinman</a:t>
            </a:r>
            <a:r>
              <a:rPr lang="en-US" sz="2000" dirty="0">
                <a:latin typeface="Times New Roman" panose="02020603050405020304" pitchFamily="18" charset="0"/>
                <a:cs typeface="Times New Roman" panose="02020603050405020304" pitchFamily="18" charset="0"/>
              </a:rPr>
              <a:t> Zhou1 , </a:t>
            </a:r>
            <a:r>
              <a:rPr lang="en-US" sz="2000" dirty="0" err="1">
                <a:latin typeface="Times New Roman" panose="02020603050405020304" pitchFamily="18" charset="0"/>
                <a:cs typeface="Times New Roman" panose="02020603050405020304" pitchFamily="18" charset="0"/>
              </a:rPr>
              <a:t>Shuo</a:t>
            </a:r>
            <a:r>
              <a:rPr lang="en-US" sz="2000" dirty="0">
                <a:latin typeface="Times New Roman" panose="02020603050405020304" pitchFamily="18" charset="0"/>
                <a:cs typeface="Times New Roman" panose="02020603050405020304" pitchFamily="18" charset="0"/>
              </a:rPr>
              <a:t> Yang1,2 and </a:t>
            </a:r>
            <a:r>
              <a:rPr lang="en-US" sz="2000" dirty="0" err="1">
                <a:latin typeface="Times New Roman" panose="02020603050405020304" pitchFamily="18" charset="0"/>
                <a:cs typeface="Times New Roman" panose="02020603050405020304" pitchFamily="18" charset="0"/>
              </a:rPr>
              <a:t>Qiang</a:t>
            </a:r>
            <a:r>
              <a:rPr lang="en-US" sz="2000" dirty="0">
                <a:latin typeface="Times New Roman" panose="02020603050405020304" pitchFamily="18" charset="0"/>
                <a:cs typeface="Times New Roman" panose="02020603050405020304" pitchFamily="18" charset="0"/>
              </a:rPr>
              <a:t> Xue1,2. Advances in Mechanical Engineering 2021, Vol. 13(4) 1–17 The Author(s) 2021 DOI: 10.1177/16878140211011862</a:t>
            </a:r>
          </a:p>
          <a:p>
            <a:pPr defTabSz="914400" eaLnBrk="0" fontAlgn="base" hangingPunct="0">
              <a:lnSpc>
                <a:spcPct val="150000"/>
              </a:lnSpc>
              <a:spcBef>
                <a:spcPct val="0"/>
              </a:spcBef>
              <a:spcAft>
                <a:spcPct val="0"/>
              </a:spcAft>
            </a:pPr>
            <a:r>
              <a:rPr kumimoji="0" lang="en-US" sz="20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[8]. </a:t>
            </a:r>
            <a:r>
              <a:rPr lang="en-US" sz="2000" dirty="0">
                <a:latin typeface="Times New Roman" panose="02020603050405020304" pitchFamily="18" charset="0"/>
                <a:cs typeface="Times New Roman" panose="02020603050405020304" pitchFamily="18" charset="0"/>
              </a:rPr>
              <a:t>Design and Manufacturing of A Lower Limb Exoskeleton </a:t>
            </a:r>
            <a:r>
              <a:rPr lang="en-US" sz="2000" dirty="0" err="1">
                <a:latin typeface="Times New Roman" panose="02020603050405020304" pitchFamily="18" charset="0"/>
                <a:cs typeface="Times New Roman" panose="02020603050405020304" pitchFamily="18" charset="0"/>
              </a:rPr>
              <a:t>Praseeda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Prabhu</a:t>
            </a:r>
            <a:r>
              <a:rPr lang="en-US" sz="2000" dirty="0">
                <a:latin typeface="Times New Roman" panose="02020603050405020304" pitchFamily="18" charset="0"/>
                <a:cs typeface="Times New Roman" panose="02020603050405020304" pitchFamily="18" charset="0"/>
              </a:rPr>
              <a:t> Department of Mechanical Engineering Mumbai, India. International Journal of Engineering Research &amp; Technology (IJERT) ISSN: 2278-0181 Published by, www.ijert.org NTASU - 2020 Conference Proceedings</a:t>
            </a:r>
          </a:p>
          <a:p>
            <a:pPr defTabSz="914400" eaLnBrk="0" fontAlgn="base" hangingPunct="0">
              <a:lnSpc>
                <a:spcPct val="150000"/>
              </a:lnSpc>
              <a:spcBef>
                <a:spcPct val="0"/>
              </a:spcBef>
              <a:spcAft>
                <a:spcPct val="0"/>
              </a:spcAft>
            </a:pPr>
            <a:r>
              <a:rPr kumimoji="0" lang="en-US" sz="20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 </a:t>
            </a:r>
            <a:r>
              <a:rPr lang="en-US" sz="2000" dirty="0">
                <a:latin typeface="Times New Roman" panose="02020603050405020304" pitchFamily="18" charset="0"/>
                <a:cs typeface="Times New Roman" panose="02020603050405020304" pitchFamily="18" charset="0"/>
              </a:rPr>
              <a:t>Design and Experimental Evaluation of a Lower-Limb Exoskeleton for Assisting Workers With Motorized Tuning of Squat Heights Yao Tu , </a:t>
            </a:r>
            <a:r>
              <a:rPr lang="en-US" sz="2000" dirty="0" err="1">
                <a:latin typeface="Times New Roman" panose="02020603050405020304" pitchFamily="18" charset="0"/>
                <a:cs typeface="Times New Roman" panose="02020603050405020304" pitchFamily="18" charset="0"/>
              </a:rPr>
              <a:t>Aibin</a:t>
            </a:r>
            <a:r>
              <a:rPr lang="en-US" sz="2000" dirty="0">
                <a:latin typeface="Times New Roman" panose="02020603050405020304" pitchFamily="18" charset="0"/>
                <a:cs typeface="Times New Roman" panose="02020603050405020304" pitchFamily="18" charset="0"/>
              </a:rPr>
              <a:t> Zhu , Member, IEEE, </a:t>
            </a:r>
            <a:r>
              <a:rPr lang="en-US" sz="2000" dirty="0" err="1">
                <a:latin typeface="Times New Roman" panose="02020603050405020304" pitchFamily="18" charset="0"/>
                <a:cs typeface="Times New Roman" panose="02020603050405020304" pitchFamily="18" charset="0"/>
              </a:rPr>
              <a:t>Jiyuan</a:t>
            </a:r>
            <a:r>
              <a:rPr lang="en-US" sz="2000" dirty="0">
                <a:latin typeface="Times New Roman" panose="02020603050405020304" pitchFamily="18" charset="0"/>
                <a:cs typeface="Times New Roman" panose="02020603050405020304" pitchFamily="18" charset="0"/>
              </a:rPr>
              <a:t> Song, </a:t>
            </a:r>
            <a:r>
              <a:rPr lang="en-US" sz="2000" dirty="0" err="1">
                <a:latin typeface="Times New Roman" panose="02020603050405020304" pitchFamily="18" charset="0"/>
                <a:cs typeface="Times New Roman" panose="02020603050405020304" pitchFamily="18" charset="0"/>
              </a:rPr>
              <a:t>Xiaodong</a:t>
            </a:r>
            <a:r>
              <a:rPr lang="en-US" sz="2000" dirty="0">
                <a:latin typeface="Times New Roman" panose="02020603050405020304" pitchFamily="18" charset="0"/>
                <a:cs typeface="Times New Roman" panose="02020603050405020304" pitchFamily="18" charset="0"/>
              </a:rPr>
              <a:t> Zhang, Member, IEEE, and </a:t>
            </a:r>
            <a:r>
              <a:rPr lang="en-US" sz="2000" dirty="0" err="1">
                <a:latin typeface="Times New Roman" panose="02020603050405020304" pitchFamily="18" charset="0"/>
                <a:cs typeface="Times New Roman" panose="02020603050405020304" pitchFamily="18" charset="0"/>
              </a:rPr>
              <a:t>Guangzhong</a:t>
            </a:r>
            <a:r>
              <a:rPr lang="en-US" sz="2000" dirty="0">
                <a:latin typeface="Times New Roman" panose="02020603050405020304" pitchFamily="18" charset="0"/>
                <a:cs typeface="Times New Roman" panose="02020603050405020304" pitchFamily="18" charset="0"/>
              </a:rPr>
              <a:t> Cao , Senior Member, IEEE.</a:t>
            </a:r>
          </a:p>
          <a:p>
            <a:pPr defTabSz="914400" eaLnBrk="0" fontAlgn="base" hangingPunct="0">
              <a:lnSpc>
                <a:spcPct val="150000"/>
              </a:lnSpc>
              <a:spcBef>
                <a:spcPct val="0"/>
              </a:spcBef>
              <a:spcAft>
                <a:spcPct val="0"/>
              </a:spcAft>
            </a:pPr>
            <a:r>
              <a:rPr lang="en-US" sz="2000" dirty="0">
                <a:latin typeface="Times New Roman" panose="02020603050405020304" pitchFamily="18" charset="0"/>
                <a:cs typeface="Times New Roman" panose="02020603050405020304" pitchFamily="18" charset="0"/>
              </a:rPr>
              <a:t>[10].</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Review of hybrid exoskeletons to restore gait following spinal cord injury Antonio J. del-Ama, Eng MSc;1–2*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Aikaterini</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D.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Koutsou</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Eng MSc;2 Juan C. </a:t>
            </a:r>
            <a:endParaRPr lang="en-US" sz="2000" dirty="0">
              <a:latin typeface="Times New Roman" pitchFamily="18" charset="0"/>
              <a:cs typeface="Times New Roman" pitchFamily="18" charset="0"/>
            </a:endParaRPr>
          </a:p>
          <a:p>
            <a:pPr>
              <a:lnSpc>
                <a:spcPct val="150000"/>
              </a:lnSpc>
            </a:pPr>
            <a:r>
              <a:rPr lang="en-US" sz="2000" dirty="0">
                <a:latin typeface="Times New Roman" pitchFamily="18" charset="0"/>
                <a:cs typeface="Times New Roman" pitchFamily="18" charset="0"/>
              </a:rPr>
              <a:t> </a:t>
            </a:r>
          </a:p>
          <a:p>
            <a:r>
              <a:rPr lang="en-US" sz="2000" dirty="0"/>
              <a:t> </a:t>
            </a:r>
          </a:p>
          <a:p>
            <a:r>
              <a:rPr lang="en-US" sz="2000" dirty="0"/>
              <a:t> </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anose="02020603050405020304"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8BC443-8625-9120-2A22-013883D3626C}"/>
              </a:ext>
            </a:extLst>
          </p:cNvPr>
          <p:cNvSpPr>
            <a:spLocks noGrp="1"/>
          </p:cNvSpPr>
          <p:nvPr>
            <p:ph idx="1"/>
          </p:nvPr>
        </p:nvSpPr>
        <p:spPr>
          <a:xfrm>
            <a:off x="1" y="661850"/>
            <a:ext cx="12088166" cy="4790722"/>
          </a:xfrm>
        </p:spPr>
        <p:txBody>
          <a:bodyPr>
            <a:normAutofit/>
          </a:bodyPr>
          <a:lstStyle/>
          <a:p>
            <a:pPr algn="just">
              <a:lnSpc>
                <a:spcPct val="150000"/>
              </a:lnSpc>
              <a:buFont typeface="Wingdings" panose="05000000000000000000" pitchFamily="2" charset="2"/>
              <a:buChar char="Ø"/>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An exoskeleton is a wearable robotic device designed to enhance human physical capabilities by providing external support and augmenting strength and endurance.</a:t>
            </a:r>
          </a:p>
          <a:p>
            <a:pPr algn="just">
              <a:lnSpc>
                <a:spcPct val="150000"/>
              </a:lnSpc>
              <a:buFont typeface="Wingdings" panose="05000000000000000000" pitchFamily="2" charset="2"/>
              <a:buChar char="Ø"/>
            </a:pPr>
            <a:r>
              <a:rPr lang="en-IN" sz="2000" dirty="0">
                <a:latin typeface="Times New Roman" panose="02020603050405020304" pitchFamily="18" charset="0"/>
                <a:ea typeface="Calibri" panose="020F0502020204030204" pitchFamily="34" charset="0"/>
                <a:cs typeface="Times New Roman" panose="02020603050405020304" pitchFamily="18" charset="0"/>
              </a:rPr>
              <a:t>E</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lectromyography (EMG) sensors are devices that detect muscles movement and convert into electrical impulses. </a:t>
            </a:r>
          </a:p>
        </p:txBody>
      </p:sp>
      <p:pic>
        <p:nvPicPr>
          <p:cNvPr id="1026" name="Picture 2" descr="The Human Exoskeleton | Orthopedic Design Technology">
            <a:extLst>
              <a:ext uri="{FF2B5EF4-FFF2-40B4-BE49-F238E27FC236}">
                <a16:creationId xmlns:a16="http://schemas.microsoft.com/office/drawing/2014/main" id="{4844F2C9-CFC0-E50E-4DC4-E907D2D1D1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8258" y="2962477"/>
            <a:ext cx="5344913" cy="3502181"/>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5F311930-04AA-18B7-1319-6465F4E6ED8A}"/>
              </a:ext>
            </a:extLst>
          </p:cNvPr>
          <p:cNvSpPr>
            <a:spLocks noGrp="1"/>
          </p:cNvSpPr>
          <p:nvPr>
            <p:ph type="title"/>
          </p:nvPr>
        </p:nvSpPr>
        <p:spPr>
          <a:xfrm>
            <a:off x="0" y="0"/>
            <a:ext cx="12192000" cy="700899"/>
          </a:xfrm>
        </p:spPr>
        <p:txBody>
          <a:bodyPr>
            <a:noAutofit/>
          </a:bodyPr>
          <a:lstStyle/>
          <a:p>
            <a:pPr algn="ctr"/>
            <a:r>
              <a:rPr lang="en-US" b="1" dirty="0">
                <a:latin typeface="Times New Roman" panose="02020603050405020304" pitchFamily="18" charset="0"/>
                <a:cs typeface="Times New Roman" panose="02020603050405020304" pitchFamily="18" charset="0"/>
              </a:rPr>
              <a:t>INTRODUCTION</a:t>
            </a:r>
            <a:endParaRPr lang="en-IN" b="1" dirty="0">
              <a:latin typeface="Times New Roman" panose="02020603050405020304" pitchFamily="18" charset="0"/>
              <a:cs typeface="Times New Roman" panose="02020603050405020304" pitchFamily="18" charset="0"/>
            </a:endParaRPr>
          </a:p>
        </p:txBody>
      </p:sp>
      <p:pic>
        <p:nvPicPr>
          <p:cNvPr id="2" name="Picture 4" descr="EMG (Electromyography): What It Is, Purpose, Procedure &amp; Results">
            <a:extLst>
              <a:ext uri="{FF2B5EF4-FFF2-40B4-BE49-F238E27FC236}">
                <a16:creationId xmlns:a16="http://schemas.microsoft.com/office/drawing/2014/main" id="{9BC16B50-E48F-ACC3-BDD8-F2A66C16A7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528" b="17684"/>
          <a:stretch/>
        </p:blipFill>
        <p:spPr bwMode="auto">
          <a:xfrm>
            <a:off x="6709569" y="2387353"/>
            <a:ext cx="4524173" cy="4470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394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062-FA80-B300-2B80-EE53653FD632}"/>
              </a:ext>
            </a:extLst>
          </p:cNvPr>
          <p:cNvSpPr>
            <a:spLocks noGrp="1"/>
          </p:cNvSpPr>
          <p:nvPr>
            <p:ph type="title"/>
          </p:nvPr>
        </p:nvSpPr>
        <p:spPr>
          <a:xfrm>
            <a:off x="1232847" y="1553592"/>
            <a:ext cx="9592732" cy="3040356"/>
          </a:xfrm>
          <a:ln>
            <a:noFill/>
          </a:ln>
          <a:effectLst>
            <a:glow rad="101600">
              <a:schemeClr val="accent5">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Autofit/>
          </a:bodyPr>
          <a:lstStyle/>
          <a:p>
            <a:r>
              <a:rPr lang="en-US" sz="12000" dirty="0">
                <a:latin typeface="Times New Roman" panose="02020603050405020304" pitchFamily="18" charset="0"/>
                <a:cs typeface="Times New Roman" panose="02020603050405020304" pitchFamily="18" charset="0"/>
              </a:rPr>
              <a:t>THANK YOU</a:t>
            </a:r>
            <a:endParaRPr lang="en-IN" sz="1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33834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E153A5D-1BAF-52CF-AE66-D99AEC554EEB}"/>
              </a:ext>
            </a:extLst>
          </p:cNvPr>
          <p:cNvSpPr>
            <a:spLocks noGrp="1"/>
          </p:cNvSpPr>
          <p:nvPr>
            <p:ph type="title"/>
          </p:nvPr>
        </p:nvSpPr>
        <p:spPr>
          <a:xfrm>
            <a:off x="0" y="0"/>
            <a:ext cx="12192000" cy="700899"/>
          </a:xfrm>
        </p:spPr>
        <p:txBody>
          <a:bodyPr>
            <a:noAutofit/>
          </a:bodyPr>
          <a:lstStyle/>
          <a:p>
            <a:pPr algn="ctr"/>
            <a:r>
              <a:rPr lang="en-US" b="1">
                <a:latin typeface="Times New Roman" panose="02020603050405020304" pitchFamily="18" charset="0"/>
                <a:cs typeface="Times New Roman" panose="02020603050405020304" pitchFamily="18" charset="0"/>
              </a:rPr>
              <a:t>LITERATURE SURVEY</a:t>
            </a:r>
            <a:endParaRPr lang="en-IN" b="1" dirty="0">
              <a:latin typeface="Times New Roman" panose="02020603050405020304" pitchFamily="18" charset="0"/>
              <a:cs typeface="Times New Roman" panose="02020603050405020304" pitchFamily="18" charset="0"/>
            </a:endParaRPr>
          </a:p>
        </p:txBody>
      </p:sp>
      <p:graphicFrame>
        <p:nvGraphicFramePr>
          <p:cNvPr id="5" name="Table 5">
            <a:extLst>
              <a:ext uri="{FF2B5EF4-FFF2-40B4-BE49-F238E27FC236}">
                <a16:creationId xmlns:a16="http://schemas.microsoft.com/office/drawing/2014/main" id="{DA6E6A2D-7CE3-7B55-50A0-959A9268DE12}"/>
              </a:ext>
            </a:extLst>
          </p:cNvPr>
          <p:cNvGraphicFramePr>
            <a:graphicFrameLocks noGrp="1"/>
          </p:cNvGraphicFramePr>
          <p:nvPr>
            <p:ph idx="1"/>
            <p:extLst>
              <p:ext uri="{D42A27DB-BD31-4B8C-83A1-F6EECF244321}">
                <p14:modId xmlns:p14="http://schemas.microsoft.com/office/powerpoint/2010/main" val="3636455468"/>
              </p:ext>
            </p:extLst>
          </p:nvPr>
        </p:nvGraphicFramePr>
        <p:xfrm>
          <a:off x="498629" y="700899"/>
          <a:ext cx="11194742" cy="1924492"/>
        </p:xfrm>
        <a:graphic>
          <a:graphicData uri="http://schemas.openxmlformats.org/drawingml/2006/table">
            <a:tbl>
              <a:tblPr firstRow="1" bandRow="1">
                <a:tableStyleId>{5C22544A-7EE6-4342-B048-85BDC9FD1C3A}</a:tableStyleId>
              </a:tblPr>
              <a:tblGrid>
                <a:gridCol w="727248">
                  <a:extLst>
                    <a:ext uri="{9D8B030D-6E8A-4147-A177-3AD203B41FA5}">
                      <a16:colId xmlns:a16="http://schemas.microsoft.com/office/drawing/2014/main" val="2981931989"/>
                    </a:ext>
                  </a:extLst>
                </a:gridCol>
                <a:gridCol w="3017649">
                  <a:extLst>
                    <a:ext uri="{9D8B030D-6E8A-4147-A177-3AD203B41FA5}">
                      <a16:colId xmlns:a16="http://schemas.microsoft.com/office/drawing/2014/main" val="3917831162"/>
                    </a:ext>
                  </a:extLst>
                </a:gridCol>
                <a:gridCol w="2653428">
                  <a:extLst>
                    <a:ext uri="{9D8B030D-6E8A-4147-A177-3AD203B41FA5}">
                      <a16:colId xmlns:a16="http://schemas.microsoft.com/office/drawing/2014/main" val="2476331693"/>
                    </a:ext>
                  </a:extLst>
                </a:gridCol>
                <a:gridCol w="3944763">
                  <a:extLst>
                    <a:ext uri="{9D8B030D-6E8A-4147-A177-3AD203B41FA5}">
                      <a16:colId xmlns:a16="http://schemas.microsoft.com/office/drawing/2014/main" val="1644584004"/>
                    </a:ext>
                  </a:extLst>
                </a:gridCol>
                <a:gridCol w="851654">
                  <a:extLst>
                    <a:ext uri="{9D8B030D-6E8A-4147-A177-3AD203B41FA5}">
                      <a16:colId xmlns:a16="http://schemas.microsoft.com/office/drawing/2014/main" val="2016347835"/>
                    </a:ext>
                  </a:extLst>
                </a:gridCol>
              </a:tblGrid>
              <a:tr h="225680">
                <a:tc>
                  <a:txBody>
                    <a:bodyPr/>
                    <a:lstStyle/>
                    <a:p>
                      <a:r>
                        <a:rPr lang="en-US" dirty="0">
                          <a:solidFill>
                            <a:schemeClr val="tx1"/>
                          </a:solidFill>
                          <a:latin typeface="Times New Roman" panose="02020603050405020304" pitchFamily="18" charset="0"/>
                          <a:cs typeface="Times New Roman" panose="02020603050405020304" pitchFamily="18" charset="0"/>
                        </a:rPr>
                        <a:t>S.NO</a:t>
                      </a:r>
                      <a:endParaRPr lang="en-IN" dirty="0">
                        <a:solidFill>
                          <a:schemeClr val="tx1"/>
                        </a:solidFill>
                        <a:latin typeface="Times New Roman" panose="02020603050405020304" pitchFamily="18" charset="0"/>
                        <a:cs typeface="Times New Roman" panose="02020603050405020304" pitchFamily="18" charset="0"/>
                      </a:endParaRPr>
                    </a:p>
                  </a:txBody>
                  <a:tcPr>
                    <a:solidFill>
                      <a:schemeClr val="accent2">
                        <a:lumMod val="40000"/>
                        <a:lumOff val="60000"/>
                      </a:schemeClr>
                    </a:solidFill>
                  </a:tcPr>
                </a:tc>
                <a:tc>
                  <a:txBody>
                    <a:bodyPr/>
                    <a:lstStyle/>
                    <a:p>
                      <a:r>
                        <a:rPr lang="en-US" dirty="0">
                          <a:solidFill>
                            <a:schemeClr val="tx1"/>
                          </a:solidFill>
                          <a:latin typeface="Times New Roman" panose="02020603050405020304" pitchFamily="18" charset="0"/>
                          <a:cs typeface="Times New Roman" panose="02020603050405020304" pitchFamily="18" charset="0"/>
                        </a:rPr>
                        <a:t>              TITLE</a:t>
                      </a:r>
                      <a:endParaRPr lang="en-IN" dirty="0">
                        <a:solidFill>
                          <a:schemeClr val="tx1"/>
                        </a:solidFill>
                        <a:latin typeface="Times New Roman" panose="02020603050405020304" pitchFamily="18" charset="0"/>
                        <a:cs typeface="Times New Roman" panose="02020603050405020304" pitchFamily="18" charset="0"/>
                      </a:endParaRPr>
                    </a:p>
                  </a:txBody>
                  <a:tcPr>
                    <a:solidFill>
                      <a:schemeClr val="accent2">
                        <a:lumMod val="40000"/>
                        <a:lumOff val="60000"/>
                      </a:schemeClr>
                    </a:solidFill>
                  </a:tcPr>
                </a:tc>
                <a:tc>
                  <a:txBody>
                    <a:bodyPr/>
                    <a:lstStyle/>
                    <a:p>
                      <a:r>
                        <a:rPr lang="en-US" dirty="0">
                          <a:solidFill>
                            <a:schemeClr val="tx1"/>
                          </a:solidFill>
                          <a:latin typeface="Times New Roman" panose="02020603050405020304" pitchFamily="18" charset="0"/>
                          <a:cs typeface="Times New Roman" panose="02020603050405020304" pitchFamily="18" charset="0"/>
                        </a:rPr>
                        <a:t>         AUTHOR  </a:t>
                      </a:r>
                      <a:endParaRPr lang="en-IN" dirty="0">
                        <a:solidFill>
                          <a:schemeClr val="tx1"/>
                        </a:solidFill>
                        <a:latin typeface="Times New Roman" panose="02020603050405020304" pitchFamily="18" charset="0"/>
                        <a:cs typeface="Times New Roman" panose="02020603050405020304" pitchFamily="18" charset="0"/>
                      </a:endParaRPr>
                    </a:p>
                  </a:txBody>
                  <a:tcPr>
                    <a:solidFill>
                      <a:schemeClr val="accent2">
                        <a:lumMod val="40000"/>
                        <a:lumOff val="60000"/>
                      </a:schemeClr>
                    </a:solidFill>
                  </a:tcPr>
                </a:tc>
                <a:tc>
                  <a:txBody>
                    <a:bodyPr/>
                    <a:lstStyle/>
                    <a:p>
                      <a:r>
                        <a:rPr lang="en-US" dirty="0">
                          <a:solidFill>
                            <a:schemeClr val="tx1"/>
                          </a:solidFill>
                          <a:latin typeface="Times New Roman" panose="02020603050405020304" pitchFamily="18" charset="0"/>
                          <a:cs typeface="Times New Roman" panose="02020603050405020304" pitchFamily="18" charset="0"/>
                        </a:rPr>
                        <a:t>             TECHNIQUE</a:t>
                      </a:r>
                      <a:endParaRPr lang="en-IN" dirty="0">
                        <a:solidFill>
                          <a:schemeClr val="tx1"/>
                        </a:solidFill>
                        <a:latin typeface="Times New Roman" panose="02020603050405020304" pitchFamily="18" charset="0"/>
                        <a:cs typeface="Times New Roman" panose="02020603050405020304" pitchFamily="18" charset="0"/>
                      </a:endParaRPr>
                    </a:p>
                  </a:txBody>
                  <a:tcPr>
                    <a:solidFill>
                      <a:schemeClr val="accent2">
                        <a:lumMod val="40000"/>
                        <a:lumOff val="60000"/>
                      </a:schemeClr>
                    </a:solidFill>
                  </a:tcPr>
                </a:tc>
                <a:tc>
                  <a:txBody>
                    <a:bodyPr/>
                    <a:lstStyle/>
                    <a:p>
                      <a:r>
                        <a:rPr lang="en-US" dirty="0">
                          <a:solidFill>
                            <a:schemeClr val="tx1"/>
                          </a:solidFill>
                          <a:latin typeface="Times New Roman" panose="02020603050405020304" pitchFamily="18" charset="0"/>
                          <a:cs typeface="Times New Roman" panose="02020603050405020304" pitchFamily="18" charset="0"/>
                        </a:rPr>
                        <a:t>YEAR</a:t>
                      </a:r>
                      <a:endParaRPr lang="en-IN" dirty="0">
                        <a:solidFill>
                          <a:schemeClr val="tx1"/>
                        </a:solidFill>
                        <a:latin typeface="Times New Roman" panose="02020603050405020304" pitchFamily="18" charset="0"/>
                        <a:cs typeface="Times New Roman" panose="02020603050405020304" pitchFamily="18" charset="0"/>
                      </a:endParaRPr>
                    </a:p>
                  </a:txBody>
                  <a:tcPr>
                    <a:solidFill>
                      <a:schemeClr val="accent2">
                        <a:lumMod val="40000"/>
                        <a:lumOff val="60000"/>
                      </a:schemeClr>
                    </a:solidFill>
                  </a:tcPr>
                </a:tc>
                <a:extLst>
                  <a:ext uri="{0D108BD9-81ED-4DB2-BD59-A6C34878D82A}">
                    <a16:rowId xmlns:a16="http://schemas.microsoft.com/office/drawing/2014/main" val="93425474"/>
                  </a:ext>
                </a:extLst>
              </a:tr>
              <a:tr h="1558732">
                <a:tc>
                  <a:txBody>
                    <a:bodyPr/>
                    <a:lstStyle/>
                    <a:p>
                      <a:r>
                        <a:rPr lang="en-US" sz="2000" dirty="0">
                          <a:latin typeface="Times New Roman" panose="02020603050405020304" pitchFamily="18" charset="0"/>
                          <a:cs typeface="Times New Roman" panose="02020603050405020304" pitchFamily="18" charset="0"/>
                        </a:rPr>
                        <a:t>   1.</a:t>
                      </a:r>
                      <a:endParaRPr lang="en-IN" sz="20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en-US" sz="2000" dirty="0">
                          <a:latin typeface="Times New Roman" panose="02020603050405020304" pitchFamily="18" charset="0"/>
                          <a:cs typeface="Times New Roman" panose="02020603050405020304" pitchFamily="18" charset="0"/>
                        </a:rPr>
                        <a:t>Design of a Lower Limb Exoskeleton: Robust Control, Simulation and Experimental Results </a:t>
                      </a:r>
                      <a:endParaRPr lang="en-IN" sz="20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en-IN" sz="2000" dirty="0">
                          <a:latin typeface="Times New Roman" panose="02020603050405020304" pitchFamily="18" charset="0"/>
                          <a:cs typeface="Times New Roman" panose="02020603050405020304" pitchFamily="18" charset="0"/>
                        </a:rPr>
                        <a:t>E. </a:t>
                      </a:r>
                      <a:r>
                        <a:rPr lang="en-IN" sz="2000" dirty="0" err="1">
                          <a:latin typeface="Times New Roman" panose="02020603050405020304" pitchFamily="18" charset="0"/>
                          <a:cs typeface="Times New Roman" panose="02020603050405020304" pitchFamily="18" charset="0"/>
                        </a:rPr>
                        <a:t>Anyuli</a:t>
                      </a:r>
                      <a:r>
                        <a:rPr lang="en-IN" sz="2000" dirty="0">
                          <a:latin typeface="Times New Roman" panose="02020603050405020304" pitchFamily="18" charset="0"/>
                          <a:cs typeface="Times New Roman" panose="02020603050405020304" pitchFamily="18" charset="0"/>
                        </a:rPr>
                        <a:t> Alvarez Salcido, Daniel </a:t>
                      </a:r>
                      <a:r>
                        <a:rPr lang="en-IN" sz="2000" dirty="0" err="1">
                          <a:latin typeface="Times New Roman" panose="02020603050405020304" pitchFamily="18" charset="0"/>
                          <a:cs typeface="Times New Roman" panose="02020603050405020304" pitchFamily="18" charset="0"/>
                        </a:rPr>
                        <a:t>Centeno-Barreda</a:t>
                      </a:r>
                      <a:r>
                        <a:rPr lang="en-IN" sz="2000" dirty="0">
                          <a:latin typeface="Times New Roman" panose="02020603050405020304" pitchFamily="18" charset="0"/>
                          <a:cs typeface="Times New Roman" panose="02020603050405020304" pitchFamily="18" charset="0"/>
                        </a:rPr>
                        <a:t> </a:t>
                      </a:r>
                      <a:r>
                        <a:rPr lang="en-IN" sz="2000" baseline="0" dirty="0">
                          <a:latin typeface="Times New Roman" panose="02020603050405020304" pitchFamily="18" charset="0"/>
                          <a:cs typeface="Times New Roman" panose="02020603050405020304" pitchFamily="18" charset="0"/>
                        </a:rPr>
                        <a:t> et al</a:t>
                      </a:r>
                      <a:r>
                        <a:rPr lang="en-IN" sz="2000" dirty="0">
                          <a:latin typeface="Times New Roman" panose="02020603050405020304" pitchFamily="18" charset="0"/>
                          <a:cs typeface="Times New Roman" panose="02020603050405020304" pitchFamily="18" charset="0"/>
                        </a:rPr>
                        <a:t>.</a:t>
                      </a:r>
                    </a:p>
                  </a:txBody>
                  <a:tcPr>
                    <a:solidFill>
                      <a:schemeClr val="accent2">
                        <a:lumMod val="20000"/>
                        <a:lumOff val="80000"/>
                      </a:schemeClr>
                    </a:solidFill>
                  </a:tcPr>
                </a:tc>
                <a:tc>
                  <a:txBody>
                    <a:bodyPr/>
                    <a:lstStyle/>
                    <a:p>
                      <a:r>
                        <a:rPr lang="en-US" sz="2000" dirty="0">
                          <a:latin typeface="Times New Roman" panose="02020603050405020304" pitchFamily="18" charset="0"/>
                          <a:cs typeface="Times New Roman" panose="02020603050405020304" pitchFamily="18" charset="0"/>
                        </a:rPr>
                        <a:t>A Robust control algorithm for a knee and ankle joint exoskeleton, designed for ACL(anterior</a:t>
                      </a:r>
                      <a:r>
                        <a:rPr lang="en-US" sz="2000" baseline="0" dirty="0">
                          <a:latin typeface="Times New Roman" panose="02020603050405020304" pitchFamily="18" charset="0"/>
                          <a:cs typeface="Times New Roman" panose="02020603050405020304" pitchFamily="18" charset="0"/>
                        </a:rPr>
                        <a:t> cruciate ligament) injuries.</a:t>
                      </a:r>
                      <a:endParaRPr lang="en-IN" sz="20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en-US" sz="2000" dirty="0">
                          <a:latin typeface="Times New Roman" panose="02020603050405020304" pitchFamily="18" charset="0"/>
                          <a:cs typeface="Times New Roman" panose="02020603050405020304" pitchFamily="18" charset="0"/>
                        </a:rPr>
                        <a:t>  2023</a:t>
                      </a:r>
                      <a:endParaRPr lang="en-IN" sz="20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extLst>
                  <a:ext uri="{0D108BD9-81ED-4DB2-BD59-A6C34878D82A}">
                    <a16:rowId xmlns:a16="http://schemas.microsoft.com/office/drawing/2014/main" val="3845628586"/>
                  </a:ext>
                </a:extLst>
              </a:tr>
            </a:tbl>
          </a:graphicData>
        </a:graphic>
      </p:graphicFrame>
      <p:pic>
        <p:nvPicPr>
          <p:cNvPr id="3" name="Picture 2">
            <a:extLst>
              <a:ext uri="{FF2B5EF4-FFF2-40B4-BE49-F238E27FC236}">
                <a16:creationId xmlns:a16="http://schemas.microsoft.com/office/drawing/2014/main" id="{CDA33376-8370-BD4B-52C1-DE93260FE470}"/>
              </a:ext>
            </a:extLst>
          </p:cNvPr>
          <p:cNvPicPr>
            <a:picLocks noChangeAspect="1"/>
          </p:cNvPicPr>
          <p:nvPr/>
        </p:nvPicPr>
        <p:blipFill>
          <a:blip r:embed="rId2"/>
          <a:stretch>
            <a:fillRect/>
          </a:stretch>
        </p:blipFill>
        <p:spPr>
          <a:xfrm>
            <a:off x="2144903" y="3011749"/>
            <a:ext cx="7777905" cy="3381350"/>
          </a:xfrm>
          <a:prstGeom prst="rect">
            <a:avLst/>
          </a:prstGeom>
        </p:spPr>
      </p:pic>
    </p:spTree>
    <p:extLst>
      <p:ext uri="{BB962C8B-B14F-4D97-AF65-F5344CB8AC3E}">
        <p14:creationId xmlns:p14="http://schemas.microsoft.com/office/powerpoint/2010/main" val="3726209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FD2F516A-EBAE-D513-AE93-B46AF87B4C66}"/>
              </a:ext>
            </a:extLst>
          </p:cNvPr>
          <p:cNvGraphicFramePr>
            <a:graphicFrameLocks noGrp="1"/>
          </p:cNvGraphicFramePr>
          <p:nvPr>
            <p:ph idx="1"/>
            <p:extLst>
              <p:ext uri="{D42A27DB-BD31-4B8C-83A1-F6EECF244321}">
                <p14:modId xmlns:p14="http://schemas.microsoft.com/office/powerpoint/2010/main" val="24875115"/>
              </p:ext>
            </p:extLst>
          </p:nvPr>
        </p:nvGraphicFramePr>
        <p:xfrm>
          <a:off x="498630" y="700899"/>
          <a:ext cx="11194740" cy="1981200"/>
        </p:xfrm>
        <a:graphic>
          <a:graphicData uri="http://schemas.openxmlformats.org/drawingml/2006/table">
            <a:tbl>
              <a:tblPr firstRow="1" bandRow="1">
                <a:tableStyleId>{5C22544A-7EE6-4342-B048-85BDC9FD1C3A}</a:tableStyleId>
              </a:tblPr>
              <a:tblGrid>
                <a:gridCol w="719090">
                  <a:extLst>
                    <a:ext uri="{9D8B030D-6E8A-4147-A177-3AD203B41FA5}">
                      <a16:colId xmlns:a16="http://schemas.microsoft.com/office/drawing/2014/main" val="2981931989"/>
                    </a:ext>
                  </a:extLst>
                </a:gridCol>
                <a:gridCol w="3016929">
                  <a:extLst>
                    <a:ext uri="{9D8B030D-6E8A-4147-A177-3AD203B41FA5}">
                      <a16:colId xmlns:a16="http://schemas.microsoft.com/office/drawing/2014/main" val="3917831162"/>
                    </a:ext>
                  </a:extLst>
                </a:gridCol>
                <a:gridCol w="2645545">
                  <a:extLst>
                    <a:ext uri="{9D8B030D-6E8A-4147-A177-3AD203B41FA5}">
                      <a16:colId xmlns:a16="http://schemas.microsoft.com/office/drawing/2014/main" val="2476331693"/>
                    </a:ext>
                  </a:extLst>
                </a:gridCol>
                <a:gridCol w="3969798">
                  <a:extLst>
                    <a:ext uri="{9D8B030D-6E8A-4147-A177-3AD203B41FA5}">
                      <a16:colId xmlns:a16="http://schemas.microsoft.com/office/drawing/2014/main" val="1644584004"/>
                    </a:ext>
                  </a:extLst>
                </a:gridCol>
                <a:gridCol w="843378">
                  <a:extLst>
                    <a:ext uri="{9D8B030D-6E8A-4147-A177-3AD203B41FA5}">
                      <a16:colId xmlns:a16="http://schemas.microsoft.com/office/drawing/2014/main" val="2016347835"/>
                    </a:ext>
                  </a:extLst>
                </a:gridCol>
              </a:tblGrid>
              <a:tr h="225680">
                <a:tc>
                  <a:txBody>
                    <a:bodyPr/>
                    <a:lstStyle/>
                    <a:p>
                      <a:r>
                        <a:rPr lang="en-US" dirty="0">
                          <a:solidFill>
                            <a:schemeClr val="tx1"/>
                          </a:solidFill>
                          <a:latin typeface="Times New Roman" panose="02020603050405020304" pitchFamily="18" charset="0"/>
                          <a:cs typeface="Times New Roman" panose="02020603050405020304" pitchFamily="18" charset="0"/>
                        </a:rPr>
                        <a:t>S.NO</a:t>
                      </a:r>
                      <a:endParaRPr lang="en-IN" dirty="0">
                        <a:solidFill>
                          <a:schemeClr val="tx1"/>
                        </a:solidFill>
                        <a:latin typeface="Times New Roman" panose="02020603050405020304" pitchFamily="18" charset="0"/>
                        <a:cs typeface="Times New Roman" panose="02020603050405020304" pitchFamily="18" charset="0"/>
                      </a:endParaRPr>
                    </a:p>
                  </a:txBody>
                  <a:tcPr>
                    <a:solidFill>
                      <a:schemeClr val="accent2">
                        <a:lumMod val="40000"/>
                        <a:lumOff val="60000"/>
                      </a:schemeClr>
                    </a:solidFill>
                  </a:tcPr>
                </a:tc>
                <a:tc>
                  <a:txBody>
                    <a:bodyPr/>
                    <a:lstStyle/>
                    <a:p>
                      <a:r>
                        <a:rPr lang="en-US" dirty="0">
                          <a:solidFill>
                            <a:schemeClr val="tx1"/>
                          </a:solidFill>
                          <a:latin typeface="Times New Roman" panose="02020603050405020304" pitchFamily="18" charset="0"/>
                          <a:cs typeface="Times New Roman" panose="02020603050405020304" pitchFamily="18" charset="0"/>
                        </a:rPr>
                        <a:t>              TITLE</a:t>
                      </a:r>
                      <a:endParaRPr lang="en-IN" dirty="0">
                        <a:solidFill>
                          <a:schemeClr val="tx1"/>
                        </a:solidFill>
                        <a:latin typeface="Times New Roman" panose="02020603050405020304" pitchFamily="18" charset="0"/>
                        <a:cs typeface="Times New Roman" panose="02020603050405020304" pitchFamily="18" charset="0"/>
                      </a:endParaRPr>
                    </a:p>
                  </a:txBody>
                  <a:tcPr>
                    <a:solidFill>
                      <a:schemeClr val="accent2">
                        <a:lumMod val="40000"/>
                        <a:lumOff val="60000"/>
                      </a:schemeClr>
                    </a:solidFill>
                  </a:tcPr>
                </a:tc>
                <a:tc>
                  <a:txBody>
                    <a:bodyPr/>
                    <a:lstStyle/>
                    <a:p>
                      <a:r>
                        <a:rPr lang="en-US" dirty="0">
                          <a:solidFill>
                            <a:schemeClr val="tx1"/>
                          </a:solidFill>
                          <a:latin typeface="Times New Roman" panose="02020603050405020304" pitchFamily="18" charset="0"/>
                          <a:cs typeface="Times New Roman" panose="02020603050405020304" pitchFamily="18" charset="0"/>
                        </a:rPr>
                        <a:t>         AUTHOR  </a:t>
                      </a:r>
                      <a:endParaRPr lang="en-IN" dirty="0">
                        <a:solidFill>
                          <a:schemeClr val="tx1"/>
                        </a:solidFill>
                        <a:latin typeface="Times New Roman" panose="02020603050405020304" pitchFamily="18" charset="0"/>
                        <a:cs typeface="Times New Roman" panose="02020603050405020304" pitchFamily="18" charset="0"/>
                      </a:endParaRPr>
                    </a:p>
                  </a:txBody>
                  <a:tcPr>
                    <a:solidFill>
                      <a:schemeClr val="accent2">
                        <a:lumMod val="40000"/>
                        <a:lumOff val="60000"/>
                      </a:schemeClr>
                    </a:solidFill>
                  </a:tcPr>
                </a:tc>
                <a:tc>
                  <a:txBody>
                    <a:bodyPr/>
                    <a:lstStyle/>
                    <a:p>
                      <a:r>
                        <a:rPr lang="en-US" dirty="0">
                          <a:solidFill>
                            <a:schemeClr val="tx1"/>
                          </a:solidFill>
                          <a:latin typeface="Times New Roman" panose="02020603050405020304" pitchFamily="18" charset="0"/>
                          <a:cs typeface="Times New Roman" panose="02020603050405020304" pitchFamily="18" charset="0"/>
                        </a:rPr>
                        <a:t>             TECHNIQUE</a:t>
                      </a:r>
                      <a:endParaRPr lang="en-IN" dirty="0">
                        <a:solidFill>
                          <a:schemeClr val="tx1"/>
                        </a:solidFill>
                        <a:latin typeface="Times New Roman" panose="02020603050405020304" pitchFamily="18" charset="0"/>
                        <a:cs typeface="Times New Roman" panose="02020603050405020304" pitchFamily="18" charset="0"/>
                      </a:endParaRPr>
                    </a:p>
                  </a:txBody>
                  <a:tcPr>
                    <a:solidFill>
                      <a:schemeClr val="accent2">
                        <a:lumMod val="40000"/>
                        <a:lumOff val="60000"/>
                      </a:schemeClr>
                    </a:solidFill>
                  </a:tcPr>
                </a:tc>
                <a:tc>
                  <a:txBody>
                    <a:bodyPr/>
                    <a:lstStyle/>
                    <a:p>
                      <a:r>
                        <a:rPr lang="en-US" dirty="0">
                          <a:solidFill>
                            <a:schemeClr val="tx1"/>
                          </a:solidFill>
                          <a:latin typeface="Times New Roman" panose="02020603050405020304" pitchFamily="18" charset="0"/>
                          <a:cs typeface="Times New Roman" panose="02020603050405020304" pitchFamily="18" charset="0"/>
                        </a:rPr>
                        <a:t>YEAR</a:t>
                      </a:r>
                      <a:endParaRPr lang="en-IN" dirty="0">
                        <a:solidFill>
                          <a:schemeClr val="tx1"/>
                        </a:solidFill>
                        <a:latin typeface="Times New Roman" panose="02020603050405020304" pitchFamily="18" charset="0"/>
                        <a:cs typeface="Times New Roman" panose="02020603050405020304" pitchFamily="18" charset="0"/>
                      </a:endParaRPr>
                    </a:p>
                  </a:txBody>
                  <a:tcPr>
                    <a:solidFill>
                      <a:schemeClr val="accent2">
                        <a:lumMod val="40000"/>
                        <a:lumOff val="60000"/>
                      </a:schemeClr>
                    </a:solidFill>
                  </a:tcPr>
                </a:tc>
                <a:extLst>
                  <a:ext uri="{0D108BD9-81ED-4DB2-BD59-A6C34878D82A}">
                    <a16:rowId xmlns:a16="http://schemas.microsoft.com/office/drawing/2014/main" val="93425474"/>
                  </a:ext>
                </a:extLst>
              </a:tr>
              <a:tr h="1558732">
                <a:tc>
                  <a:txBody>
                    <a:bodyPr/>
                    <a:lstStyle/>
                    <a:p>
                      <a:r>
                        <a:rPr lang="en-US" sz="2000" dirty="0">
                          <a:latin typeface="Times New Roman" panose="02020603050405020304" pitchFamily="18" charset="0"/>
                          <a:cs typeface="Times New Roman" panose="02020603050405020304" pitchFamily="18" charset="0"/>
                        </a:rPr>
                        <a:t>   2.</a:t>
                      </a:r>
                      <a:endParaRPr lang="en-IN" sz="20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en-US" sz="2000" dirty="0">
                          <a:latin typeface="Times New Roman" panose="02020603050405020304" pitchFamily="18" charset="0"/>
                          <a:cs typeface="Times New Roman" panose="02020603050405020304" pitchFamily="18" charset="0"/>
                        </a:rPr>
                        <a:t>Design and Simulation of Low-Cost Lower Limb Exoskeleton for Rehabilitation Exercise </a:t>
                      </a:r>
                      <a:endParaRPr lang="en-IN" sz="20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en-IN" sz="2000" dirty="0" err="1">
                          <a:latin typeface="Times New Roman" panose="02020603050405020304" pitchFamily="18" charset="0"/>
                          <a:cs typeface="Times New Roman" panose="02020603050405020304" pitchFamily="18" charset="0"/>
                        </a:rPr>
                        <a:t>Nilam</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Abdullah,S</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Ramesh</a:t>
                      </a:r>
                      <a:r>
                        <a:rPr lang="en-IN" sz="2000" baseline="0" dirty="0">
                          <a:latin typeface="Times New Roman" panose="02020603050405020304" pitchFamily="18" charset="0"/>
                          <a:cs typeface="Times New Roman" panose="02020603050405020304" pitchFamily="18" charset="0"/>
                        </a:rPr>
                        <a:t> et al.</a:t>
                      </a:r>
                      <a:endParaRPr lang="en-IN" sz="20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en-US" sz="2000" dirty="0">
                          <a:latin typeface="Times New Roman" panose="02020603050405020304" pitchFamily="18" charset="0"/>
                          <a:cs typeface="Times New Roman" panose="02020603050405020304" pitchFamily="18" charset="0"/>
                        </a:rPr>
                        <a:t>Developed a low-cost 20 kg lower limb exoskeleton with 3D modelling, static</a:t>
                      </a:r>
                      <a:r>
                        <a:rPr lang="en-US" sz="2000" baseline="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simulations, ANSYS and Finite Element analysis assistance for paraplegic patients.</a:t>
                      </a:r>
                      <a:endParaRPr lang="en-IN" sz="20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en-US" sz="2000" dirty="0">
                          <a:latin typeface="Times New Roman" panose="02020603050405020304" pitchFamily="18" charset="0"/>
                          <a:cs typeface="Times New Roman" panose="02020603050405020304" pitchFamily="18" charset="0"/>
                        </a:rPr>
                        <a:t>  2023</a:t>
                      </a:r>
                      <a:endParaRPr lang="en-IN" sz="20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extLst>
                  <a:ext uri="{0D108BD9-81ED-4DB2-BD59-A6C34878D82A}">
                    <a16:rowId xmlns:a16="http://schemas.microsoft.com/office/drawing/2014/main" val="3845628586"/>
                  </a:ext>
                </a:extLst>
              </a:tr>
            </a:tbl>
          </a:graphicData>
        </a:graphic>
      </p:graphicFrame>
      <p:pic>
        <p:nvPicPr>
          <p:cNvPr id="6" name="Picture 5">
            <a:extLst>
              <a:ext uri="{FF2B5EF4-FFF2-40B4-BE49-F238E27FC236}">
                <a16:creationId xmlns:a16="http://schemas.microsoft.com/office/drawing/2014/main" id="{E7492DAC-8C5F-60C3-2A7D-9C96A005EDCC}"/>
              </a:ext>
            </a:extLst>
          </p:cNvPr>
          <p:cNvPicPr>
            <a:picLocks noChangeAspect="1"/>
          </p:cNvPicPr>
          <p:nvPr/>
        </p:nvPicPr>
        <p:blipFill>
          <a:blip r:embed="rId2"/>
          <a:stretch>
            <a:fillRect/>
          </a:stretch>
        </p:blipFill>
        <p:spPr>
          <a:xfrm>
            <a:off x="3551161" y="2766264"/>
            <a:ext cx="1786412" cy="4091736"/>
          </a:xfrm>
          <a:prstGeom prst="rect">
            <a:avLst/>
          </a:prstGeom>
        </p:spPr>
      </p:pic>
      <p:pic>
        <p:nvPicPr>
          <p:cNvPr id="9" name="Picture 8">
            <a:extLst>
              <a:ext uri="{FF2B5EF4-FFF2-40B4-BE49-F238E27FC236}">
                <a16:creationId xmlns:a16="http://schemas.microsoft.com/office/drawing/2014/main" id="{B6752BAA-258B-3FF3-A99B-F2A5CF175C94}"/>
              </a:ext>
            </a:extLst>
          </p:cNvPr>
          <p:cNvPicPr>
            <a:picLocks noChangeAspect="1"/>
          </p:cNvPicPr>
          <p:nvPr/>
        </p:nvPicPr>
        <p:blipFill>
          <a:blip r:embed="rId3"/>
          <a:stretch>
            <a:fillRect/>
          </a:stretch>
        </p:blipFill>
        <p:spPr>
          <a:xfrm>
            <a:off x="6300137" y="2772317"/>
            <a:ext cx="2116633" cy="4001518"/>
          </a:xfrm>
          <a:prstGeom prst="rect">
            <a:avLst/>
          </a:prstGeom>
        </p:spPr>
      </p:pic>
    </p:spTree>
    <p:extLst>
      <p:ext uri="{BB962C8B-B14F-4D97-AF65-F5344CB8AC3E}">
        <p14:creationId xmlns:p14="http://schemas.microsoft.com/office/powerpoint/2010/main" val="217852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B6031441-CC2B-D9AF-6D02-6B360516A215}"/>
              </a:ext>
            </a:extLst>
          </p:cNvPr>
          <p:cNvGraphicFramePr>
            <a:graphicFrameLocks noGrp="1"/>
          </p:cNvGraphicFramePr>
          <p:nvPr>
            <p:ph idx="1"/>
            <p:extLst>
              <p:ext uri="{D42A27DB-BD31-4B8C-83A1-F6EECF244321}">
                <p14:modId xmlns:p14="http://schemas.microsoft.com/office/powerpoint/2010/main" val="1705534202"/>
              </p:ext>
            </p:extLst>
          </p:nvPr>
        </p:nvGraphicFramePr>
        <p:xfrm>
          <a:off x="480874" y="700899"/>
          <a:ext cx="11230252" cy="1825415"/>
        </p:xfrm>
        <a:graphic>
          <a:graphicData uri="http://schemas.openxmlformats.org/drawingml/2006/table">
            <a:tbl>
              <a:tblPr firstRow="1" bandRow="1">
                <a:tableStyleId>{5C22544A-7EE6-4342-B048-85BDC9FD1C3A}</a:tableStyleId>
              </a:tblPr>
              <a:tblGrid>
                <a:gridCol w="727968">
                  <a:extLst>
                    <a:ext uri="{9D8B030D-6E8A-4147-A177-3AD203B41FA5}">
                      <a16:colId xmlns:a16="http://schemas.microsoft.com/office/drawing/2014/main" val="2981931989"/>
                    </a:ext>
                  </a:extLst>
                </a:gridCol>
                <a:gridCol w="3016929">
                  <a:extLst>
                    <a:ext uri="{9D8B030D-6E8A-4147-A177-3AD203B41FA5}">
                      <a16:colId xmlns:a16="http://schemas.microsoft.com/office/drawing/2014/main" val="3917831162"/>
                    </a:ext>
                  </a:extLst>
                </a:gridCol>
                <a:gridCol w="2672179">
                  <a:extLst>
                    <a:ext uri="{9D8B030D-6E8A-4147-A177-3AD203B41FA5}">
                      <a16:colId xmlns:a16="http://schemas.microsoft.com/office/drawing/2014/main" val="2476331693"/>
                    </a:ext>
                  </a:extLst>
                </a:gridCol>
                <a:gridCol w="3952042">
                  <a:extLst>
                    <a:ext uri="{9D8B030D-6E8A-4147-A177-3AD203B41FA5}">
                      <a16:colId xmlns:a16="http://schemas.microsoft.com/office/drawing/2014/main" val="1644584004"/>
                    </a:ext>
                  </a:extLst>
                </a:gridCol>
                <a:gridCol w="861134">
                  <a:extLst>
                    <a:ext uri="{9D8B030D-6E8A-4147-A177-3AD203B41FA5}">
                      <a16:colId xmlns:a16="http://schemas.microsoft.com/office/drawing/2014/main" val="2016347835"/>
                    </a:ext>
                  </a:extLst>
                </a:gridCol>
              </a:tblGrid>
              <a:tr h="342511">
                <a:tc>
                  <a:txBody>
                    <a:bodyPr/>
                    <a:lstStyle/>
                    <a:p>
                      <a:r>
                        <a:rPr lang="en-US" dirty="0">
                          <a:solidFill>
                            <a:schemeClr val="tx1"/>
                          </a:solidFill>
                          <a:latin typeface="Times New Roman" panose="02020603050405020304" pitchFamily="18" charset="0"/>
                          <a:cs typeface="Times New Roman" panose="02020603050405020304" pitchFamily="18" charset="0"/>
                        </a:rPr>
                        <a:t>S.NO</a:t>
                      </a:r>
                      <a:endParaRPr lang="en-IN" dirty="0">
                        <a:solidFill>
                          <a:schemeClr val="tx1"/>
                        </a:solidFill>
                        <a:latin typeface="Times New Roman" panose="02020603050405020304" pitchFamily="18" charset="0"/>
                        <a:cs typeface="Times New Roman" panose="02020603050405020304" pitchFamily="18" charset="0"/>
                      </a:endParaRPr>
                    </a:p>
                  </a:txBody>
                  <a:tcPr>
                    <a:solidFill>
                      <a:schemeClr val="accent2">
                        <a:lumMod val="40000"/>
                        <a:lumOff val="60000"/>
                      </a:schemeClr>
                    </a:solidFill>
                  </a:tcPr>
                </a:tc>
                <a:tc>
                  <a:txBody>
                    <a:bodyPr/>
                    <a:lstStyle/>
                    <a:p>
                      <a:r>
                        <a:rPr lang="en-US" dirty="0">
                          <a:solidFill>
                            <a:schemeClr val="tx1"/>
                          </a:solidFill>
                          <a:latin typeface="Times New Roman" panose="02020603050405020304" pitchFamily="18" charset="0"/>
                          <a:cs typeface="Times New Roman" panose="02020603050405020304" pitchFamily="18" charset="0"/>
                        </a:rPr>
                        <a:t>              TITLE</a:t>
                      </a:r>
                      <a:endParaRPr lang="en-IN" dirty="0">
                        <a:solidFill>
                          <a:schemeClr val="tx1"/>
                        </a:solidFill>
                        <a:latin typeface="Times New Roman" panose="02020603050405020304" pitchFamily="18" charset="0"/>
                        <a:cs typeface="Times New Roman" panose="02020603050405020304" pitchFamily="18" charset="0"/>
                      </a:endParaRPr>
                    </a:p>
                  </a:txBody>
                  <a:tcPr>
                    <a:solidFill>
                      <a:schemeClr val="accent2">
                        <a:lumMod val="40000"/>
                        <a:lumOff val="60000"/>
                      </a:schemeClr>
                    </a:solidFill>
                  </a:tcPr>
                </a:tc>
                <a:tc>
                  <a:txBody>
                    <a:bodyPr/>
                    <a:lstStyle/>
                    <a:p>
                      <a:r>
                        <a:rPr lang="en-US" dirty="0">
                          <a:solidFill>
                            <a:schemeClr val="tx1"/>
                          </a:solidFill>
                          <a:latin typeface="Times New Roman" panose="02020603050405020304" pitchFamily="18" charset="0"/>
                          <a:cs typeface="Times New Roman" panose="02020603050405020304" pitchFamily="18" charset="0"/>
                        </a:rPr>
                        <a:t>         AUTHOR  </a:t>
                      </a:r>
                      <a:endParaRPr lang="en-IN" dirty="0">
                        <a:solidFill>
                          <a:schemeClr val="tx1"/>
                        </a:solidFill>
                        <a:latin typeface="Times New Roman" panose="02020603050405020304" pitchFamily="18" charset="0"/>
                        <a:cs typeface="Times New Roman" panose="02020603050405020304" pitchFamily="18" charset="0"/>
                      </a:endParaRPr>
                    </a:p>
                  </a:txBody>
                  <a:tcPr>
                    <a:solidFill>
                      <a:schemeClr val="accent2">
                        <a:lumMod val="40000"/>
                        <a:lumOff val="60000"/>
                      </a:schemeClr>
                    </a:solidFill>
                  </a:tcPr>
                </a:tc>
                <a:tc>
                  <a:txBody>
                    <a:bodyPr/>
                    <a:lstStyle/>
                    <a:p>
                      <a:r>
                        <a:rPr lang="en-US" dirty="0">
                          <a:solidFill>
                            <a:schemeClr val="tx1"/>
                          </a:solidFill>
                          <a:latin typeface="Times New Roman" panose="02020603050405020304" pitchFamily="18" charset="0"/>
                          <a:cs typeface="Times New Roman" panose="02020603050405020304" pitchFamily="18" charset="0"/>
                        </a:rPr>
                        <a:t>             TECHNIQUE</a:t>
                      </a:r>
                      <a:endParaRPr lang="en-IN" dirty="0">
                        <a:solidFill>
                          <a:schemeClr val="tx1"/>
                        </a:solidFill>
                        <a:latin typeface="Times New Roman" panose="02020603050405020304" pitchFamily="18" charset="0"/>
                        <a:cs typeface="Times New Roman" panose="02020603050405020304" pitchFamily="18" charset="0"/>
                      </a:endParaRPr>
                    </a:p>
                  </a:txBody>
                  <a:tcPr>
                    <a:solidFill>
                      <a:schemeClr val="accent2">
                        <a:lumMod val="40000"/>
                        <a:lumOff val="60000"/>
                      </a:schemeClr>
                    </a:solidFill>
                  </a:tcPr>
                </a:tc>
                <a:tc>
                  <a:txBody>
                    <a:bodyPr/>
                    <a:lstStyle/>
                    <a:p>
                      <a:r>
                        <a:rPr lang="en-US" dirty="0">
                          <a:solidFill>
                            <a:schemeClr val="tx1"/>
                          </a:solidFill>
                          <a:latin typeface="Times New Roman" panose="02020603050405020304" pitchFamily="18" charset="0"/>
                          <a:cs typeface="Times New Roman" panose="02020603050405020304" pitchFamily="18" charset="0"/>
                        </a:rPr>
                        <a:t>YEAR</a:t>
                      </a:r>
                      <a:endParaRPr lang="en-IN" dirty="0">
                        <a:solidFill>
                          <a:schemeClr val="tx1"/>
                        </a:solidFill>
                        <a:latin typeface="Times New Roman" panose="02020603050405020304" pitchFamily="18" charset="0"/>
                        <a:cs typeface="Times New Roman" panose="02020603050405020304" pitchFamily="18" charset="0"/>
                      </a:endParaRPr>
                    </a:p>
                  </a:txBody>
                  <a:tcPr>
                    <a:solidFill>
                      <a:schemeClr val="accent2">
                        <a:lumMod val="40000"/>
                        <a:lumOff val="60000"/>
                      </a:schemeClr>
                    </a:solidFill>
                  </a:tcPr>
                </a:tc>
                <a:extLst>
                  <a:ext uri="{0D108BD9-81ED-4DB2-BD59-A6C34878D82A}">
                    <a16:rowId xmlns:a16="http://schemas.microsoft.com/office/drawing/2014/main" val="93425474"/>
                  </a:ext>
                </a:extLst>
              </a:tr>
              <a:tr h="1459655">
                <a:tc>
                  <a:txBody>
                    <a:bodyPr/>
                    <a:lstStyle/>
                    <a:p>
                      <a:r>
                        <a:rPr lang="en-US" sz="2000" dirty="0">
                          <a:latin typeface="Times New Roman" panose="02020603050405020304" pitchFamily="18" charset="0"/>
                          <a:cs typeface="Times New Roman" panose="02020603050405020304" pitchFamily="18" charset="0"/>
                        </a:rPr>
                        <a:t>   3.</a:t>
                      </a:r>
                      <a:endParaRPr lang="en-IN" sz="20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en-US" sz="2000" dirty="0">
                          <a:latin typeface="Times New Roman" panose="02020603050405020304" pitchFamily="18" charset="0"/>
                          <a:cs typeface="Times New Roman" panose="02020603050405020304" pitchFamily="18" charset="0"/>
                        </a:rPr>
                        <a:t>Design of a Low-Cost Lower Limb Rehabilitation Exoskeleton System</a:t>
                      </a:r>
                      <a:endParaRPr lang="en-IN" sz="20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en-IN" sz="2000" dirty="0" err="1">
                          <a:latin typeface="Times New Roman" panose="02020603050405020304" pitchFamily="18" charset="0"/>
                          <a:cs typeface="Times New Roman" panose="02020603050405020304" pitchFamily="18" charset="0"/>
                        </a:rPr>
                        <a:t>Ullas</a:t>
                      </a:r>
                      <a:r>
                        <a:rPr lang="en-IN" sz="2000" dirty="0">
                          <a:latin typeface="Times New Roman" panose="02020603050405020304" pitchFamily="18" charset="0"/>
                          <a:cs typeface="Times New Roman" panose="02020603050405020304" pitchFamily="18" charset="0"/>
                        </a:rPr>
                        <a:t> U and </a:t>
                      </a:r>
                      <a:r>
                        <a:rPr lang="en-IN" sz="2000" dirty="0" err="1">
                          <a:latin typeface="Times New Roman" panose="02020603050405020304" pitchFamily="18" charset="0"/>
                          <a:cs typeface="Times New Roman" panose="02020603050405020304" pitchFamily="18" charset="0"/>
                        </a:rPr>
                        <a:t>Rajendrakumar</a:t>
                      </a:r>
                      <a:r>
                        <a:rPr lang="en-IN" sz="2000" dirty="0">
                          <a:latin typeface="Times New Roman" panose="02020603050405020304" pitchFamily="18" charset="0"/>
                          <a:cs typeface="Times New Roman" panose="02020603050405020304" pitchFamily="18" charset="0"/>
                        </a:rPr>
                        <a:t> P K </a:t>
                      </a:r>
                    </a:p>
                  </a:txBody>
                  <a:tcPr>
                    <a:solidFill>
                      <a:schemeClr val="accent2">
                        <a:lumMod val="20000"/>
                        <a:lumOff val="80000"/>
                      </a:schemeClr>
                    </a:solidFill>
                  </a:tcPr>
                </a:tc>
                <a:tc>
                  <a:txBody>
                    <a:bodyPr/>
                    <a:lstStyle/>
                    <a:p>
                      <a:r>
                        <a:rPr lang="en-US" sz="2000" dirty="0">
                          <a:latin typeface="Times New Roman" panose="02020603050405020304" pitchFamily="18" charset="0"/>
                          <a:cs typeface="Times New Roman" panose="02020603050405020304" pitchFamily="18" charset="0"/>
                        </a:rPr>
                        <a:t>Developed a low-cost lower limb exoskeleton system using electric linear actuators, designed for various</a:t>
                      </a:r>
                      <a:r>
                        <a:rPr lang="en-US" sz="2000" baseline="0" dirty="0">
                          <a:latin typeface="Times New Roman" panose="02020603050405020304" pitchFamily="18" charset="0"/>
                          <a:cs typeface="Times New Roman" panose="02020603050405020304" pitchFamily="18" charset="0"/>
                        </a:rPr>
                        <a:t> physical attributes.</a:t>
                      </a:r>
                      <a:endParaRPr lang="en-IN" sz="20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en-US" sz="2000" dirty="0">
                          <a:latin typeface="Times New Roman" panose="02020603050405020304" pitchFamily="18" charset="0"/>
                          <a:cs typeface="Times New Roman" panose="02020603050405020304" pitchFamily="18" charset="0"/>
                        </a:rPr>
                        <a:t>  2022</a:t>
                      </a:r>
                      <a:endParaRPr lang="en-IN" sz="20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extLst>
                  <a:ext uri="{0D108BD9-81ED-4DB2-BD59-A6C34878D82A}">
                    <a16:rowId xmlns:a16="http://schemas.microsoft.com/office/drawing/2014/main" val="3845628586"/>
                  </a:ext>
                </a:extLst>
              </a:tr>
            </a:tbl>
          </a:graphicData>
        </a:graphic>
      </p:graphicFrame>
      <p:pic>
        <p:nvPicPr>
          <p:cNvPr id="7" name="Picture 6">
            <a:extLst>
              <a:ext uri="{FF2B5EF4-FFF2-40B4-BE49-F238E27FC236}">
                <a16:creationId xmlns:a16="http://schemas.microsoft.com/office/drawing/2014/main" id="{D614E49B-6131-02E6-0BD9-29A2EEB59823}"/>
              </a:ext>
            </a:extLst>
          </p:cNvPr>
          <p:cNvPicPr>
            <a:picLocks noChangeAspect="1"/>
          </p:cNvPicPr>
          <p:nvPr/>
        </p:nvPicPr>
        <p:blipFill rotWithShape="1">
          <a:blip r:embed="rId2"/>
          <a:srcRect t="3211" b="4105"/>
          <a:stretch/>
        </p:blipFill>
        <p:spPr>
          <a:xfrm>
            <a:off x="4177927" y="2624636"/>
            <a:ext cx="3541051" cy="4155928"/>
          </a:xfrm>
          <a:prstGeom prst="rect">
            <a:avLst/>
          </a:prstGeom>
        </p:spPr>
      </p:pic>
    </p:spTree>
    <p:extLst>
      <p:ext uri="{BB962C8B-B14F-4D97-AF65-F5344CB8AC3E}">
        <p14:creationId xmlns:p14="http://schemas.microsoft.com/office/powerpoint/2010/main" val="44327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92CCD46D-7C6D-72E8-BF13-17352C85DB0A}"/>
              </a:ext>
            </a:extLst>
          </p:cNvPr>
          <p:cNvGraphicFramePr>
            <a:graphicFrameLocks noGrp="1"/>
          </p:cNvGraphicFramePr>
          <p:nvPr>
            <p:ph idx="1"/>
            <p:extLst>
              <p:ext uri="{D42A27DB-BD31-4B8C-83A1-F6EECF244321}">
                <p14:modId xmlns:p14="http://schemas.microsoft.com/office/powerpoint/2010/main" val="1068627616"/>
              </p:ext>
            </p:extLst>
          </p:nvPr>
        </p:nvGraphicFramePr>
        <p:xfrm>
          <a:off x="503068" y="700899"/>
          <a:ext cx="11185864" cy="1676400"/>
        </p:xfrm>
        <a:graphic>
          <a:graphicData uri="http://schemas.openxmlformats.org/drawingml/2006/table">
            <a:tbl>
              <a:tblPr firstRow="1" bandRow="1">
                <a:tableStyleId>{5C22544A-7EE6-4342-B048-85BDC9FD1C3A}</a:tableStyleId>
              </a:tblPr>
              <a:tblGrid>
                <a:gridCol w="736845">
                  <a:extLst>
                    <a:ext uri="{9D8B030D-6E8A-4147-A177-3AD203B41FA5}">
                      <a16:colId xmlns:a16="http://schemas.microsoft.com/office/drawing/2014/main" val="2981931989"/>
                    </a:ext>
                  </a:extLst>
                </a:gridCol>
                <a:gridCol w="2985858">
                  <a:extLst>
                    <a:ext uri="{9D8B030D-6E8A-4147-A177-3AD203B41FA5}">
                      <a16:colId xmlns:a16="http://schemas.microsoft.com/office/drawing/2014/main" val="3917831162"/>
                    </a:ext>
                  </a:extLst>
                </a:gridCol>
                <a:gridCol w="2663301">
                  <a:extLst>
                    <a:ext uri="{9D8B030D-6E8A-4147-A177-3AD203B41FA5}">
                      <a16:colId xmlns:a16="http://schemas.microsoft.com/office/drawing/2014/main" val="2476331693"/>
                    </a:ext>
                  </a:extLst>
                </a:gridCol>
                <a:gridCol w="3929847">
                  <a:extLst>
                    <a:ext uri="{9D8B030D-6E8A-4147-A177-3AD203B41FA5}">
                      <a16:colId xmlns:a16="http://schemas.microsoft.com/office/drawing/2014/main" val="1644584004"/>
                    </a:ext>
                  </a:extLst>
                </a:gridCol>
                <a:gridCol w="870013">
                  <a:extLst>
                    <a:ext uri="{9D8B030D-6E8A-4147-A177-3AD203B41FA5}">
                      <a16:colId xmlns:a16="http://schemas.microsoft.com/office/drawing/2014/main" val="2016347835"/>
                    </a:ext>
                  </a:extLst>
                </a:gridCol>
              </a:tblGrid>
              <a:tr h="342511">
                <a:tc>
                  <a:txBody>
                    <a:bodyPr/>
                    <a:lstStyle/>
                    <a:p>
                      <a:r>
                        <a:rPr lang="en-US" dirty="0">
                          <a:solidFill>
                            <a:schemeClr val="tx1"/>
                          </a:solidFill>
                          <a:latin typeface="Times New Roman" panose="02020603050405020304" pitchFamily="18" charset="0"/>
                          <a:cs typeface="Times New Roman" panose="02020603050405020304" pitchFamily="18" charset="0"/>
                        </a:rPr>
                        <a:t>S.NO</a:t>
                      </a:r>
                      <a:endParaRPr lang="en-IN" dirty="0">
                        <a:solidFill>
                          <a:schemeClr val="tx1"/>
                        </a:solidFill>
                        <a:latin typeface="Times New Roman" panose="02020603050405020304" pitchFamily="18" charset="0"/>
                        <a:cs typeface="Times New Roman" panose="02020603050405020304" pitchFamily="18" charset="0"/>
                      </a:endParaRPr>
                    </a:p>
                  </a:txBody>
                  <a:tcPr>
                    <a:solidFill>
                      <a:schemeClr val="accent2">
                        <a:lumMod val="40000"/>
                        <a:lumOff val="60000"/>
                      </a:schemeClr>
                    </a:solidFill>
                  </a:tcPr>
                </a:tc>
                <a:tc>
                  <a:txBody>
                    <a:bodyPr/>
                    <a:lstStyle/>
                    <a:p>
                      <a:r>
                        <a:rPr lang="en-US" dirty="0">
                          <a:solidFill>
                            <a:schemeClr val="tx1"/>
                          </a:solidFill>
                          <a:latin typeface="Times New Roman" panose="02020603050405020304" pitchFamily="18" charset="0"/>
                          <a:cs typeface="Times New Roman" panose="02020603050405020304" pitchFamily="18" charset="0"/>
                        </a:rPr>
                        <a:t>              TITLE</a:t>
                      </a:r>
                      <a:endParaRPr lang="en-IN" dirty="0">
                        <a:solidFill>
                          <a:schemeClr val="tx1"/>
                        </a:solidFill>
                        <a:latin typeface="Times New Roman" panose="02020603050405020304" pitchFamily="18" charset="0"/>
                        <a:cs typeface="Times New Roman" panose="02020603050405020304" pitchFamily="18" charset="0"/>
                      </a:endParaRPr>
                    </a:p>
                  </a:txBody>
                  <a:tcPr>
                    <a:solidFill>
                      <a:schemeClr val="accent2">
                        <a:lumMod val="40000"/>
                        <a:lumOff val="60000"/>
                      </a:schemeClr>
                    </a:solidFill>
                  </a:tcPr>
                </a:tc>
                <a:tc>
                  <a:txBody>
                    <a:bodyPr/>
                    <a:lstStyle/>
                    <a:p>
                      <a:r>
                        <a:rPr lang="en-US" dirty="0">
                          <a:solidFill>
                            <a:schemeClr val="tx1"/>
                          </a:solidFill>
                          <a:latin typeface="Times New Roman" panose="02020603050405020304" pitchFamily="18" charset="0"/>
                          <a:cs typeface="Times New Roman" panose="02020603050405020304" pitchFamily="18" charset="0"/>
                        </a:rPr>
                        <a:t>         AUTHOR  </a:t>
                      </a:r>
                      <a:endParaRPr lang="en-IN" dirty="0">
                        <a:solidFill>
                          <a:schemeClr val="tx1"/>
                        </a:solidFill>
                        <a:latin typeface="Times New Roman" panose="02020603050405020304" pitchFamily="18" charset="0"/>
                        <a:cs typeface="Times New Roman" panose="02020603050405020304" pitchFamily="18" charset="0"/>
                      </a:endParaRPr>
                    </a:p>
                  </a:txBody>
                  <a:tcPr>
                    <a:solidFill>
                      <a:schemeClr val="accent2">
                        <a:lumMod val="40000"/>
                        <a:lumOff val="60000"/>
                      </a:schemeClr>
                    </a:solidFill>
                  </a:tcPr>
                </a:tc>
                <a:tc>
                  <a:txBody>
                    <a:bodyPr/>
                    <a:lstStyle/>
                    <a:p>
                      <a:r>
                        <a:rPr lang="en-US" dirty="0">
                          <a:solidFill>
                            <a:schemeClr val="tx1"/>
                          </a:solidFill>
                          <a:latin typeface="Times New Roman" panose="02020603050405020304" pitchFamily="18" charset="0"/>
                          <a:cs typeface="Times New Roman" panose="02020603050405020304" pitchFamily="18" charset="0"/>
                        </a:rPr>
                        <a:t>             TECHNIQUE</a:t>
                      </a:r>
                      <a:endParaRPr lang="en-IN" dirty="0">
                        <a:solidFill>
                          <a:schemeClr val="tx1"/>
                        </a:solidFill>
                        <a:latin typeface="Times New Roman" panose="02020603050405020304" pitchFamily="18" charset="0"/>
                        <a:cs typeface="Times New Roman" panose="02020603050405020304" pitchFamily="18" charset="0"/>
                      </a:endParaRPr>
                    </a:p>
                  </a:txBody>
                  <a:tcPr>
                    <a:solidFill>
                      <a:schemeClr val="accent2">
                        <a:lumMod val="40000"/>
                        <a:lumOff val="60000"/>
                      </a:schemeClr>
                    </a:solidFill>
                  </a:tcPr>
                </a:tc>
                <a:tc>
                  <a:txBody>
                    <a:bodyPr/>
                    <a:lstStyle/>
                    <a:p>
                      <a:r>
                        <a:rPr lang="en-US" dirty="0">
                          <a:solidFill>
                            <a:schemeClr val="tx1"/>
                          </a:solidFill>
                          <a:latin typeface="Times New Roman" panose="02020603050405020304" pitchFamily="18" charset="0"/>
                          <a:cs typeface="Times New Roman" panose="02020603050405020304" pitchFamily="18" charset="0"/>
                        </a:rPr>
                        <a:t>YEAR</a:t>
                      </a:r>
                      <a:endParaRPr lang="en-IN" dirty="0">
                        <a:solidFill>
                          <a:schemeClr val="tx1"/>
                        </a:solidFill>
                        <a:latin typeface="Times New Roman" panose="02020603050405020304" pitchFamily="18" charset="0"/>
                        <a:cs typeface="Times New Roman" panose="02020603050405020304" pitchFamily="18" charset="0"/>
                      </a:endParaRPr>
                    </a:p>
                  </a:txBody>
                  <a:tcPr>
                    <a:solidFill>
                      <a:schemeClr val="accent2">
                        <a:lumMod val="40000"/>
                        <a:lumOff val="60000"/>
                      </a:schemeClr>
                    </a:solidFill>
                  </a:tcPr>
                </a:tc>
                <a:extLst>
                  <a:ext uri="{0D108BD9-81ED-4DB2-BD59-A6C34878D82A}">
                    <a16:rowId xmlns:a16="http://schemas.microsoft.com/office/drawing/2014/main" val="93425474"/>
                  </a:ext>
                </a:extLst>
              </a:tr>
              <a:tr h="285730">
                <a:tc>
                  <a:txBody>
                    <a:bodyPr/>
                    <a:lstStyle/>
                    <a:p>
                      <a:r>
                        <a:rPr lang="en-US" sz="2000" dirty="0">
                          <a:latin typeface="Times New Roman" panose="02020603050405020304" pitchFamily="18" charset="0"/>
                          <a:cs typeface="Times New Roman" panose="02020603050405020304" pitchFamily="18" charset="0"/>
                        </a:rPr>
                        <a:t>   4.</a:t>
                      </a:r>
                      <a:endParaRPr lang="en-IN" sz="20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en-US" sz="2000" dirty="0">
                          <a:latin typeface="Times New Roman" panose="02020603050405020304" pitchFamily="18" charset="0"/>
                          <a:cs typeface="Times New Roman" panose="02020603050405020304" pitchFamily="18" charset="0"/>
                        </a:rPr>
                        <a:t>Design and Analysis of Lower Body Exoskeleton</a:t>
                      </a:r>
                      <a:endParaRPr lang="en-IN" sz="20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en-IN" sz="2000" dirty="0">
                          <a:latin typeface="Times New Roman" panose="02020603050405020304" pitchFamily="18" charset="0"/>
                          <a:cs typeface="Times New Roman" panose="02020603050405020304" pitchFamily="18" charset="0"/>
                        </a:rPr>
                        <a:t>Manoj M. Jadhav, Komal C. Kale</a:t>
                      </a:r>
                      <a:r>
                        <a:rPr lang="en-IN" sz="2000" baseline="0" dirty="0">
                          <a:latin typeface="Times New Roman" panose="02020603050405020304" pitchFamily="18" charset="0"/>
                          <a:cs typeface="Times New Roman" panose="02020603050405020304" pitchFamily="18" charset="0"/>
                        </a:rPr>
                        <a:t> et al.</a:t>
                      </a:r>
                      <a:endParaRPr lang="en-IN" sz="20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en-US" sz="2000" dirty="0">
                          <a:latin typeface="Times New Roman" panose="02020603050405020304" pitchFamily="18" charset="0"/>
                          <a:cs typeface="Times New Roman" panose="02020603050405020304" pitchFamily="18" charset="0"/>
                        </a:rPr>
                        <a:t>Developed a lower-body exoskeleton for industrial walking,  carrying heavy loads using ANSYS, and stresses for an 80kg human. </a:t>
                      </a:r>
                      <a:endParaRPr lang="en-IN" sz="20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en-US" sz="2000" dirty="0">
                          <a:latin typeface="Times New Roman" panose="02020603050405020304" pitchFamily="18" charset="0"/>
                          <a:cs typeface="Times New Roman" panose="02020603050405020304" pitchFamily="18" charset="0"/>
                        </a:rPr>
                        <a:t>  2021</a:t>
                      </a:r>
                      <a:endParaRPr lang="en-IN" sz="20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extLst>
                  <a:ext uri="{0D108BD9-81ED-4DB2-BD59-A6C34878D82A}">
                    <a16:rowId xmlns:a16="http://schemas.microsoft.com/office/drawing/2014/main" val="3845628586"/>
                  </a:ext>
                </a:extLst>
              </a:tr>
            </a:tbl>
          </a:graphicData>
        </a:graphic>
      </p:graphicFrame>
      <p:pic>
        <p:nvPicPr>
          <p:cNvPr id="3" name="Picture 2">
            <a:extLst>
              <a:ext uri="{FF2B5EF4-FFF2-40B4-BE49-F238E27FC236}">
                <a16:creationId xmlns:a16="http://schemas.microsoft.com/office/drawing/2014/main" id="{14803C75-F4FC-232F-15E2-FE6630C0EA98}"/>
              </a:ext>
            </a:extLst>
          </p:cNvPr>
          <p:cNvPicPr>
            <a:picLocks noChangeAspect="1"/>
          </p:cNvPicPr>
          <p:nvPr/>
        </p:nvPicPr>
        <p:blipFill>
          <a:blip r:embed="rId2"/>
          <a:stretch>
            <a:fillRect/>
          </a:stretch>
        </p:blipFill>
        <p:spPr>
          <a:xfrm>
            <a:off x="1032587" y="2467690"/>
            <a:ext cx="10126825" cy="4301533"/>
          </a:xfrm>
          <a:prstGeom prst="rect">
            <a:avLst/>
          </a:prstGeom>
        </p:spPr>
      </p:pic>
    </p:spTree>
    <p:extLst>
      <p:ext uri="{BB962C8B-B14F-4D97-AF65-F5344CB8AC3E}">
        <p14:creationId xmlns:p14="http://schemas.microsoft.com/office/powerpoint/2010/main" val="2108591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35440F2A-E4A1-61D1-AB8D-5048FC330BBF}"/>
              </a:ext>
            </a:extLst>
          </p:cNvPr>
          <p:cNvGraphicFramePr>
            <a:graphicFrameLocks noGrp="1"/>
          </p:cNvGraphicFramePr>
          <p:nvPr>
            <p:ph idx="1"/>
            <p:extLst>
              <p:ext uri="{D42A27DB-BD31-4B8C-83A1-F6EECF244321}">
                <p14:modId xmlns:p14="http://schemas.microsoft.com/office/powerpoint/2010/main" val="1791239782"/>
              </p:ext>
            </p:extLst>
          </p:nvPr>
        </p:nvGraphicFramePr>
        <p:xfrm>
          <a:off x="503068" y="700899"/>
          <a:ext cx="11185864" cy="1981200"/>
        </p:xfrm>
        <a:graphic>
          <a:graphicData uri="http://schemas.openxmlformats.org/drawingml/2006/table">
            <a:tbl>
              <a:tblPr firstRow="1" bandRow="1">
                <a:tableStyleId>{5C22544A-7EE6-4342-B048-85BDC9FD1C3A}</a:tableStyleId>
              </a:tblPr>
              <a:tblGrid>
                <a:gridCol w="736845">
                  <a:extLst>
                    <a:ext uri="{9D8B030D-6E8A-4147-A177-3AD203B41FA5}">
                      <a16:colId xmlns:a16="http://schemas.microsoft.com/office/drawing/2014/main" val="2981931989"/>
                    </a:ext>
                  </a:extLst>
                </a:gridCol>
                <a:gridCol w="2968103">
                  <a:extLst>
                    <a:ext uri="{9D8B030D-6E8A-4147-A177-3AD203B41FA5}">
                      <a16:colId xmlns:a16="http://schemas.microsoft.com/office/drawing/2014/main" val="3917831162"/>
                    </a:ext>
                  </a:extLst>
                </a:gridCol>
                <a:gridCol w="2681056">
                  <a:extLst>
                    <a:ext uri="{9D8B030D-6E8A-4147-A177-3AD203B41FA5}">
                      <a16:colId xmlns:a16="http://schemas.microsoft.com/office/drawing/2014/main" val="2476331693"/>
                    </a:ext>
                  </a:extLst>
                </a:gridCol>
                <a:gridCol w="3929847">
                  <a:extLst>
                    <a:ext uri="{9D8B030D-6E8A-4147-A177-3AD203B41FA5}">
                      <a16:colId xmlns:a16="http://schemas.microsoft.com/office/drawing/2014/main" val="1644584004"/>
                    </a:ext>
                  </a:extLst>
                </a:gridCol>
                <a:gridCol w="870013">
                  <a:extLst>
                    <a:ext uri="{9D8B030D-6E8A-4147-A177-3AD203B41FA5}">
                      <a16:colId xmlns:a16="http://schemas.microsoft.com/office/drawing/2014/main" val="2016347835"/>
                    </a:ext>
                  </a:extLst>
                </a:gridCol>
              </a:tblGrid>
              <a:tr h="342511">
                <a:tc>
                  <a:txBody>
                    <a:bodyPr/>
                    <a:lstStyle/>
                    <a:p>
                      <a:r>
                        <a:rPr lang="en-US" dirty="0">
                          <a:solidFill>
                            <a:schemeClr val="tx1"/>
                          </a:solidFill>
                          <a:latin typeface="Times New Roman" panose="02020603050405020304" pitchFamily="18" charset="0"/>
                          <a:cs typeface="Times New Roman" panose="02020603050405020304" pitchFamily="18" charset="0"/>
                        </a:rPr>
                        <a:t>S.NO</a:t>
                      </a:r>
                      <a:endParaRPr lang="en-IN" dirty="0">
                        <a:solidFill>
                          <a:schemeClr val="tx1"/>
                        </a:solidFill>
                        <a:latin typeface="Times New Roman" panose="02020603050405020304" pitchFamily="18" charset="0"/>
                        <a:cs typeface="Times New Roman" panose="02020603050405020304" pitchFamily="18" charset="0"/>
                      </a:endParaRPr>
                    </a:p>
                  </a:txBody>
                  <a:tcPr>
                    <a:solidFill>
                      <a:schemeClr val="accent2">
                        <a:lumMod val="40000"/>
                        <a:lumOff val="60000"/>
                      </a:schemeClr>
                    </a:solidFill>
                  </a:tcPr>
                </a:tc>
                <a:tc>
                  <a:txBody>
                    <a:bodyPr/>
                    <a:lstStyle/>
                    <a:p>
                      <a:r>
                        <a:rPr lang="en-US" dirty="0">
                          <a:solidFill>
                            <a:schemeClr val="tx1"/>
                          </a:solidFill>
                          <a:latin typeface="Times New Roman" panose="02020603050405020304" pitchFamily="18" charset="0"/>
                          <a:cs typeface="Times New Roman" panose="02020603050405020304" pitchFamily="18" charset="0"/>
                        </a:rPr>
                        <a:t>              TITLE</a:t>
                      </a:r>
                      <a:endParaRPr lang="en-IN" dirty="0">
                        <a:solidFill>
                          <a:schemeClr val="tx1"/>
                        </a:solidFill>
                        <a:latin typeface="Times New Roman" panose="02020603050405020304" pitchFamily="18" charset="0"/>
                        <a:cs typeface="Times New Roman" panose="02020603050405020304" pitchFamily="18" charset="0"/>
                      </a:endParaRPr>
                    </a:p>
                  </a:txBody>
                  <a:tcPr>
                    <a:solidFill>
                      <a:schemeClr val="accent2">
                        <a:lumMod val="40000"/>
                        <a:lumOff val="60000"/>
                      </a:schemeClr>
                    </a:solidFill>
                  </a:tcPr>
                </a:tc>
                <a:tc>
                  <a:txBody>
                    <a:bodyPr/>
                    <a:lstStyle/>
                    <a:p>
                      <a:r>
                        <a:rPr lang="en-US" dirty="0">
                          <a:solidFill>
                            <a:schemeClr val="tx1"/>
                          </a:solidFill>
                          <a:latin typeface="Times New Roman" panose="02020603050405020304" pitchFamily="18" charset="0"/>
                          <a:cs typeface="Times New Roman" panose="02020603050405020304" pitchFamily="18" charset="0"/>
                        </a:rPr>
                        <a:t>         AUTHOR  </a:t>
                      </a:r>
                      <a:endParaRPr lang="en-IN" dirty="0">
                        <a:solidFill>
                          <a:schemeClr val="tx1"/>
                        </a:solidFill>
                        <a:latin typeface="Times New Roman" panose="02020603050405020304" pitchFamily="18" charset="0"/>
                        <a:cs typeface="Times New Roman" panose="02020603050405020304" pitchFamily="18" charset="0"/>
                      </a:endParaRPr>
                    </a:p>
                  </a:txBody>
                  <a:tcPr>
                    <a:solidFill>
                      <a:schemeClr val="accent2">
                        <a:lumMod val="40000"/>
                        <a:lumOff val="60000"/>
                      </a:schemeClr>
                    </a:solidFill>
                  </a:tcPr>
                </a:tc>
                <a:tc>
                  <a:txBody>
                    <a:bodyPr/>
                    <a:lstStyle/>
                    <a:p>
                      <a:r>
                        <a:rPr lang="en-US" dirty="0">
                          <a:solidFill>
                            <a:schemeClr val="tx1"/>
                          </a:solidFill>
                          <a:latin typeface="Times New Roman" panose="02020603050405020304" pitchFamily="18" charset="0"/>
                          <a:cs typeface="Times New Roman" panose="02020603050405020304" pitchFamily="18" charset="0"/>
                        </a:rPr>
                        <a:t>             TECHNIQUE</a:t>
                      </a:r>
                      <a:endParaRPr lang="en-IN" dirty="0">
                        <a:solidFill>
                          <a:schemeClr val="tx1"/>
                        </a:solidFill>
                        <a:latin typeface="Times New Roman" panose="02020603050405020304" pitchFamily="18" charset="0"/>
                        <a:cs typeface="Times New Roman" panose="02020603050405020304" pitchFamily="18" charset="0"/>
                      </a:endParaRPr>
                    </a:p>
                  </a:txBody>
                  <a:tcPr>
                    <a:solidFill>
                      <a:schemeClr val="accent2">
                        <a:lumMod val="40000"/>
                        <a:lumOff val="60000"/>
                      </a:schemeClr>
                    </a:solidFill>
                  </a:tcPr>
                </a:tc>
                <a:tc>
                  <a:txBody>
                    <a:bodyPr/>
                    <a:lstStyle/>
                    <a:p>
                      <a:r>
                        <a:rPr lang="en-US" dirty="0">
                          <a:solidFill>
                            <a:schemeClr val="tx1"/>
                          </a:solidFill>
                          <a:latin typeface="Times New Roman" panose="02020603050405020304" pitchFamily="18" charset="0"/>
                          <a:cs typeface="Times New Roman" panose="02020603050405020304" pitchFamily="18" charset="0"/>
                        </a:rPr>
                        <a:t>YEAR</a:t>
                      </a:r>
                      <a:endParaRPr lang="en-IN" dirty="0">
                        <a:solidFill>
                          <a:schemeClr val="tx1"/>
                        </a:solidFill>
                        <a:latin typeface="Times New Roman" panose="02020603050405020304" pitchFamily="18" charset="0"/>
                        <a:cs typeface="Times New Roman" panose="02020603050405020304" pitchFamily="18" charset="0"/>
                      </a:endParaRPr>
                    </a:p>
                  </a:txBody>
                  <a:tcPr>
                    <a:solidFill>
                      <a:schemeClr val="accent2">
                        <a:lumMod val="40000"/>
                        <a:lumOff val="60000"/>
                      </a:schemeClr>
                    </a:solidFill>
                  </a:tcPr>
                </a:tc>
                <a:extLst>
                  <a:ext uri="{0D108BD9-81ED-4DB2-BD59-A6C34878D82A}">
                    <a16:rowId xmlns:a16="http://schemas.microsoft.com/office/drawing/2014/main" val="93425474"/>
                  </a:ext>
                </a:extLst>
              </a:tr>
              <a:tr h="285730">
                <a:tc>
                  <a:txBody>
                    <a:bodyPr/>
                    <a:lstStyle/>
                    <a:p>
                      <a:r>
                        <a:rPr lang="en-US" sz="2000" dirty="0">
                          <a:latin typeface="Times New Roman" panose="02020603050405020304" pitchFamily="18" charset="0"/>
                          <a:cs typeface="Times New Roman" panose="02020603050405020304" pitchFamily="18" charset="0"/>
                        </a:rPr>
                        <a:t>   5.</a:t>
                      </a:r>
                      <a:endParaRPr lang="en-IN" sz="20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en-US" sz="2000" dirty="0">
                          <a:latin typeface="Times New Roman" panose="02020603050405020304" pitchFamily="18" charset="0"/>
                          <a:cs typeface="Times New Roman" panose="02020603050405020304" pitchFamily="18" charset="0"/>
                        </a:rPr>
                        <a:t>Design and Fabrication of Lower Limb Exoskeleton</a:t>
                      </a:r>
                      <a:endParaRPr lang="en-IN" sz="20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en-IN" sz="2000" dirty="0">
                          <a:latin typeface="Times New Roman" panose="02020603050405020304" pitchFamily="18" charset="0"/>
                          <a:cs typeface="Times New Roman" panose="02020603050405020304" pitchFamily="18" charset="0"/>
                        </a:rPr>
                        <a:t>Rakesh. C, Harish Kumar Yadav et</a:t>
                      </a:r>
                      <a:r>
                        <a:rPr lang="en-IN" sz="2000" baseline="0" dirty="0">
                          <a:latin typeface="Times New Roman" panose="02020603050405020304" pitchFamily="18" charset="0"/>
                          <a:cs typeface="Times New Roman" panose="02020603050405020304" pitchFamily="18" charset="0"/>
                        </a:rPr>
                        <a:t> al.</a:t>
                      </a:r>
                      <a:endParaRPr lang="en-IN" sz="20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en-US" sz="2000" dirty="0">
                          <a:latin typeface="Times New Roman" panose="02020603050405020304" pitchFamily="18" charset="0"/>
                          <a:cs typeface="Times New Roman" panose="02020603050405020304" pitchFamily="18" charset="0"/>
                        </a:rPr>
                        <a:t>Developed a portable, energy-neutral exoskeleton for knee-joint assistance during walking, with pneumatic dampers to mimic natural joint moments and recycle energy. </a:t>
                      </a:r>
                      <a:endParaRPr lang="en-IN" sz="20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en-US" sz="2000" dirty="0">
                          <a:latin typeface="Times New Roman" panose="02020603050405020304" pitchFamily="18" charset="0"/>
                          <a:cs typeface="Times New Roman" panose="02020603050405020304" pitchFamily="18" charset="0"/>
                        </a:rPr>
                        <a:t>  2020</a:t>
                      </a:r>
                      <a:endParaRPr lang="en-IN" sz="20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extLst>
                  <a:ext uri="{0D108BD9-81ED-4DB2-BD59-A6C34878D82A}">
                    <a16:rowId xmlns:a16="http://schemas.microsoft.com/office/drawing/2014/main" val="3845628586"/>
                  </a:ext>
                </a:extLst>
              </a:tr>
            </a:tbl>
          </a:graphicData>
        </a:graphic>
      </p:graphicFrame>
      <p:pic>
        <p:nvPicPr>
          <p:cNvPr id="8" name="Picture 7">
            <a:extLst>
              <a:ext uri="{FF2B5EF4-FFF2-40B4-BE49-F238E27FC236}">
                <a16:creationId xmlns:a16="http://schemas.microsoft.com/office/drawing/2014/main" id="{DE104A84-AC4D-1857-81FF-998ADC4C0825}"/>
              </a:ext>
            </a:extLst>
          </p:cNvPr>
          <p:cNvPicPr>
            <a:picLocks noChangeAspect="1"/>
          </p:cNvPicPr>
          <p:nvPr/>
        </p:nvPicPr>
        <p:blipFill rotWithShape="1">
          <a:blip r:embed="rId2"/>
          <a:srcRect l="23337" t="4964" r="9228" b="12639"/>
          <a:stretch/>
        </p:blipFill>
        <p:spPr>
          <a:xfrm>
            <a:off x="3662680" y="2669281"/>
            <a:ext cx="4824372" cy="4152049"/>
          </a:xfrm>
          <a:prstGeom prst="rect">
            <a:avLst/>
          </a:prstGeom>
        </p:spPr>
      </p:pic>
    </p:spTree>
    <p:extLst>
      <p:ext uri="{BB962C8B-B14F-4D97-AF65-F5344CB8AC3E}">
        <p14:creationId xmlns:p14="http://schemas.microsoft.com/office/powerpoint/2010/main" val="1196297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5BD39-A0B8-D2A5-6C8A-EFB72D713502}"/>
              </a:ext>
            </a:extLst>
          </p:cNvPr>
          <p:cNvSpPr>
            <a:spLocks noGrp="1"/>
          </p:cNvSpPr>
          <p:nvPr>
            <p:ph type="title"/>
          </p:nvPr>
        </p:nvSpPr>
        <p:spPr>
          <a:xfrm>
            <a:off x="-105117" y="0"/>
            <a:ext cx="12120880" cy="770966"/>
          </a:xfrm>
        </p:spPr>
        <p:txBody>
          <a:bodyPr>
            <a:normAutofit/>
          </a:bodyPr>
          <a:lstStyle/>
          <a:p>
            <a:pPr algn="ctr"/>
            <a:r>
              <a:rPr lang="en-US" b="1" dirty="0">
                <a:latin typeface="Times New Roman" panose="02020603050405020304" pitchFamily="18" charset="0"/>
                <a:cs typeface="Times New Roman" panose="02020603050405020304" pitchFamily="18" charset="0"/>
              </a:rPr>
              <a:t>  PROBLEM STATEMENT</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AA4075E-F4DD-969A-C6AC-A63F63E72E51}"/>
              </a:ext>
            </a:extLst>
          </p:cNvPr>
          <p:cNvSpPr>
            <a:spLocks noGrp="1"/>
          </p:cNvSpPr>
          <p:nvPr>
            <p:ph idx="1"/>
          </p:nvPr>
        </p:nvSpPr>
        <p:spPr>
          <a:xfrm>
            <a:off x="0" y="686269"/>
            <a:ext cx="12191999" cy="1621925"/>
          </a:xfrm>
        </p:spPr>
        <p:txBody>
          <a:bodyPr>
            <a:normAutofit/>
          </a:bodyPr>
          <a:lstStyle/>
          <a:p>
            <a:pPr marL="590550" marR="73660" indent="-285750" algn="just">
              <a:lnSpc>
                <a:spcPct val="150000"/>
              </a:lnSpc>
              <a:spcBef>
                <a:spcPts val="0"/>
              </a:spcBef>
              <a:buFont typeface="Wingdings" panose="05000000000000000000" pitchFamily="2" charset="2"/>
              <a:buChar char="Ø"/>
            </a:pPr>
            <a:r>
              <a:rPr lang="en-US" sz="2000" dirty="0">
                <a:solidFill>
                  <a:srgbClr val="000000"/>
                </a:solidFill>
                <a:effectLst/>
                <a:latin typeface="Times New Roman" panose="02020603050405020304" pitchFamily="18" charset="0"/>
                <a:ea typeface="Times New Roman" panose="02020603050405020304" pitchFamily="18" charset="0"/>
              </a:rPr>
              <a:t>In the current scenario, the conventional leg arrangements for</a:t>
            </a:r>
            <a:r>
              <a:rPr lang="en-US" sz="2000" dirty="0">
                <a:solidFill>
                  <a:srgbClr val="000000"/>
                </a:solidFill>
                <a:latin typeface="Times New Roman" panose="02020603050405020304" pitchFamily="18" charset="0"/>
                <a:ea typeface="Times New Roman" panose="02020603050405020304" pitchFamily="18" charset="0"/>
              </a:rPr>
              <a:t> semi-</a:t>
            </a:r>
            <a:r>
              <a:rPr lang="en-US" sz="2000" dirty="0">
                <a:solidFill>
                  <a:srgbClr val="000000"/>
                </a:solidFill>
                <a:effectLst/>
                <a:latin typeface="Times New Roman" panose="02020603050405020304" pitchFamily="18" charset="0"/>
                <a:ea typeface="Times New Roman" panose="02020603050405020304" pitchFamily="18" charset="0"/>
              </a:rPr>
              <a:t>paralysis patients or people with weak lower limbs don’t </a:t>
            </a:r>
            <a:r>
              <a:rPr lang="en-US" sz="2000" dirty="0">
                <a:solidFill>
                  <a:srgbClr val="000000"/>
                </a:solidFill>
                <a:latin typeface="Times New Roman" panose="02020603050405020304" pitchFamily="18" charset="0"/>
                <a:ea typeface="Times New Roman" panose="02020603050405020304" pitchFamily="18" charset="0"/>
              </a:rPr>
              <a:t>provide the desired functionality as they have </a:t>
            </a:r>
            <a:r>
              <a:rPr lang="en-US" sz="2000" dirty="0">
                <a:solidFill>
                  <a:srgbClr val="000000"/>
                </a:solidFill>
                <a:effectLst/>
                <a:latin typeface="Times New Roman" panose="02020603050405020304" pitchFamily="18" charset="0"/>
                <a:ea typeface="Times New Roman" panose="02020603050405020304" pitchFamily="18" charset="0"/>
              </a:rPr>
              <a:t>low adaptability, low motion amplification and </a:t>
            </a:r>
            <a:r>
              <a:rPr lang="en-US" sz="2000" dirty="0">
                <a:solidFill>
                  <a:srgbClr val="000000"/>
                </a:solidFill>
                <a:latin typeface="Times New Roman" panose="02020603050405020304" pitchFamily="18" charset="0"/>
                <a:ea typeface="Times New Roman" panose="02020603050405020304" pitchFamily="18" charset="0"/>
              </a:rPr>
              <a:t>high rigidity which has low efficiency with a high cost.</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5" name="AutoShape 2" descr="PDF] Application of EMG signals for controlling exoskeleton robots |  Semantic Scholar">
            <a:extLst>
              <a:ext uri="{FF2B5EF4-FFF2-40B4-BE49-F238E27FC236}">
                <a16:creationId xmlns:a16="http://schemas.microsoft.com/office/drawing/2014/main" id="{7D51BDA2-AE99-FCBF-132B-DB1117264CE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38" name="Picture 14" descr="How to Manage Knee Pain in Old Age - Health Library Blog">
            <a:extLst>
              <a:ext uri="{FF2B5EF4-FFF2-40B4-BE49-F238E27FC236}">
                <a16:creationId xmlns:a16="http://schemas.microsoft.com/office/drawing/2014/main" id="{BDD32B14-EF5A-24E3-E623-572F806510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940" y="2246049"/>
            <a:ext cx="3326949" cy="221967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Dealing with Paralytic Patients at Home - Tribeca Care">
            <a:extLst>
              <a:ext uri="{FF2B5EF4-FFF2-40B4-BE49-F238E27FC236}">
                <a16:creationId xmlns:a16="http://schemas.microsoft.com/office/drawing/2014/main" id="{EBE57873-D2EA-BD6F-0E5D-D7773BAF04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456" y="4620828"/>
            <a:ext cx="4300143" cy="214395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tient With Walker Images – Browse 16,650 Stock Photos, Vectors, and Video  | Adobe Stock">
            <a:extLst>
              <a:ext uri="{FF2B5EF4-FFF2-40B4-BE49-F238E27FC236}">
                <a16:creationId xmlns:a16="http://schemas.microsoft.com/office/drawing/2014/main" id="{D64CC808-E030-A053-BF77-DDB4CB1113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6310" y="2500049"/>
            <a:ext cx="5170136" cy="3446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5700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10696</TotalTime>
  <Words>1708</Words>
  <Application>Microsoft Office PowerPoint</Application>
  <PresentationFormat>Widescreen</PresentationFormat>
  <Paragraphs>246</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Calibri Light</vt:lpstr>
      <vt:lpstr>Symbol</vt:lpstr>
      <vt:lpstr>Times New Roman</vt:lpstr>
      <vt:lpstr>Wingdings</vt:lpstr>
      <vt:lpstr>Office Theme</vt:lpstr>
      <vt:lpstr>PowerPoint Presentation</vt:lpstr>
      <vt:lpstr>CONTENTS</vt:lpstr>
      <vt:lpstr>INTRODUCTION</vt:lpstr>
      <vt:lpstr>LITERATURE SURVEY</vt:lpstr>
      <vt:lpstr>PowerPoint Presentation</vt:lpstr>
      <vt:lpstr>PowerPoint Presentation</vt:lpstr>
      <vt:lpstr>PowerPoint Presentation</vt:lpstr>
      <vt:lpstr>PowerPoint Presentation</vt:lpstr>
      <vt:lpstr>  PROBLEM STATEMENT</vt:lpstr>
      <vt:lpstr>OBJECTIVE</vt:lpstr>
      <vt:lpstr>BLOCK DIAGRAM</vt:lpstr>
      <vt:lpstr>COMPONENTS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   REFERENCES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Raghavendra3516@outlook.com</dc:creator>
  <cp:lastModifiedBy>Kodati Akshitha</cp:lastModifiedBy>
  <cp:revision>246</cp:revision>
  <dcterms:created xsi:type="dcterms:W3CDTF">2022-12-20T16:20:28Z</dcterms:created>
  <dcterms:modified xsi:type="dcterms:W3CDTF">2024-06-14T05:37:40Z</dcterms:modified>
</cp:coreProperties>
</file>